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380" r:id="rId2"/>
    <p:sldId id="376" r:id="rId3"/>
    <p:sldId id="358" r:id="rId4"/>
    <p:sldId id="352" r:id="rId5"/>
    <p:sldId id="359" r:id="rId6"/>
    <p:sldId id="360" r:id="rId7"/>
    <p:sldId id="377" r:id="rId8"/>
    <p:sldId id="378" r:id="rId9"/>
    <p:sldId id="353" r:id="rId10"/>
    <p:sldId id="361" r:id="rId11"/>
    <p:sldId id="363" r:id="rId12"/>
    <p:sldId id="354" r:id="rId13"/>
    <p:sldId id="362" r:id="rId14"/>
    <p:sldId id="355" r:id="rId15"/>
    <p:sldId id="364" r:id="rId16"/>
    <p:sldId id="365" r:id="rId17"/>
    <p:sldId id="366" r:id="rId18"/>
    <p:sldId id="367" r:id="rId19"/>
    <p:sldId id="368" r:id="rId20"/>
    <p:sldId id="373" r:id="rId21"/>
    <p:sldId id="369" r:id="rId22"/>
    <p:sldId id="356" r:id="rId23"/>
    <p:sldId id="357" r:id="rId24"/>
    <p:sldId id="371" r:id="rId25"/>
    <p:sldId id="372" r:id="rId26"/>
    <p:sldId id="381" r:id="rId27"/>
    <p:sldId id="382" r:id="rId28"/>
    <p:sldId id="383" r:id="rId29"/>
    <p:sldId id="384" r:id="rId30"/>
    <p:sldId id="260" r:id="rId31"/>
    <p:sldId id="334" r:id="rId32"/>
    <p:sldId id="256" r:id="rId33"/>
    <p:sldId id="337" r:id="rId34"/>
    <p:sldId id="315" r:id="rId35"/>
    <p:sldId id="336" r:id="rId36"/>
    <p:sldId id="339" r:id="rId37"/>
    <p:sldId id="340" r:id="rId38"/>
    <p:sldId id="379" r:id="rId39"/>
    <p:sldId id="341" r:id="rId40"/>
    <p:sldId id="343" r:id="rId41"/>
    <p:sldId id="342" r:id="rId42"/>
    <p:sldId id="385" r:id="rId43"/>
    <p:sldId id="344" r:id="rId44"/>
    <p:sldId id="386" r:id="rId45"/>
    <p:sldId id="345" r:id="rId46"/>
    <p:sldId id="346" r:id="rId47"/>
    <p:sldId id="347" r:id="rId48"/>
    <p:sldId id="348" r:id="rId49"/>
    <p:sldId id="351" r:id="rId50"/>
    <p:sldId id="349" r:id="rId51"/>
    <p:sldId id="350" r:id="rId52"/>
    <p:sldId id="375" r:id="rId53"/>
    <p:sldId id="374" r:id="rId54"/>
    <p:sldId id="335" r:id="rId55"/>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odrigo Antonio Martinez Silva" initials="RM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60"/>
    <p:restoredTop sz="76133" autoAdjust="0"/>
  </p:normalViewPr>
  <p:slideViewPr>
    <p:cSldViewPr snapToGrid="0" snapToObjects="1">
      <p:cViewPr varScale="1">
        <p:scale>
          <a:sx n="126" d="100"/>
          <a:sy n="126" d="100"/>
        </p:scale>
        <p:origin x="1584" y="19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0" d="100"/>
          <a:sy n="60" d="100"/>
        </p:scale>
        <p:origin x="-274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14DAEB-67AF-4196-B28D-9A6B9831C2F1}"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B100E54-A435-449A-B48A-073AF3190A1A}">
      <dgm:prSet/>
      <dgm:spPr/>
      <dgm:t>
        <a:bodyPr/>
        <a:lstStyle/>
        <a:p>
          <a:pPr>
            <a:defRPr b="1"/>
          </a:pPr>
          <a:r>
            <a:rPr lang="es-CL" dirty="0"/>
            <a:t>Introducción</a:t>
          </a:r>
          <a:endParaRPr lang="en-US" dirty="0"/>
        </a:p>
      </dgm:t>
    </dgm:pt>
    <dgm:pt modelId="{72B93098-47DA-4269-AEB7-96187A20E655}" type="parTrans" cxnId="{C5873F03-2D06-4D47-8AD0-8D865546565D}">
      <dgm:prSet/>
      <dgm:spPr/>
      <dgm:t>
        <a:bodyPr/>
        <a:lstStyle/>
        <a:p>
          <a:endParaRPr lang="en-US"/>
        </a:p>
      </dgm:t>
    </dgm:pt>
    <dgm:pt modelId="{91A626A0-634B-4AD2-8746-53E81889A7AF}" type="sibTrans" cxnId="{C5873F03-2D06-4D47-8AD0-8D865546565D}">
      <dgm:prSet/>
      <dgm:spPr/>
      <dgm:t>
        <a:bodyPr/>
        <a:lstStyle/>
        <a:p>
          <a:endParaRPr lang="en-US"/>
        </a:p>
      </dgm:t>
    </dgm:pt>
    <dgm:pt modelId="{C7FE2D26-8DE0-4F2B-A569-986C0D218519}">
      <dgm:prSet/>
      <dgm:spPr/>
      <dgm:t>
        <a:bodyPr/>
        <a:lstStyle/>
        <a:p>
          <a:r>
            <a:rPr lang="es-CL" dirty="0"/>
            <a:t>Desafíos</a:t>
          </a:r>
          <a:endParaRPr lang="en-US" dirty="0"/>
        </a:p>
      </dgm:t>
    </dgm:pt>
    <dgm:pt modelId="{0C9C0EC3-AD1A-4F4B-8C75-14852DFB87C5}" type="parTrans" cxnId="{CAECA2A8-2415-4208-B8D5-98674C06C0E7}">
      <dgm:prSet/>
      <dgm:spPr/>
      <dgm:t>
        <a:bodyPr/>
        <a:lstStyle/>
        <a:p>
          <a:endParaRPr lang="en-US"/>
        </a:p>
      </dgm:t>
    </dgm:pt>
    <dgm:pt modelId="{D0D7DA8C-E03D-496D-B0A3-4AE268535F92}" type="sibTrans" cxnId="{CAECA2A8-2415-4208-B8D5-98674C06C0E7}">
      <dgm:prSet/>
      <dgm:spPr/>
      <dgm:t>
        <a:bodyPr/>
        <a:lstStyle/>
        <a:p>
          <a:endParaRPr lang="en-US"/>
        </a:p>
      </dgm:t>
    </dgm:pt>
    <dgm:pt modelId="{8140BD9D-858F-4A72-AEF1-AB5839AB66BF}">
      <dgm:prSet/>
      <dgm:spPr/>
      <dgm:t>
        <a:bodyPr/>
        <a:lstStyle/>
        <a:p>
          <a:r>
            <a:rPr lang="es-CL" dirty="0"/>
            <a:t>Objetivos de Proyecto</a:t>
          </a:r>
          <a:endParaRPr lang="en-US" dirty="0"/>
        </a:p>
      </dgm:t>
    </dgm:pt>
    <dgm:pt modelId="{9BAAAF2A-11B3-4F99-8E5E-CD4C3753D66F}" type="parTrans" cxnId="{FADE09F3-A06B-4FBA-8762-D9871663969A}">
      <dgm:prSet/>
      <dgm:spPr/>
      <dgm:t>
        <a:bodyPr/>
        <a:lstStyle/>
        <a:p>
          <a:endParaRPr lang="en-US"/>
        </a:p>
      </dgm:t>
    </dgm:pt>
    <dgm:pt modelId="{7B80E2CC-D8D0-4F07-B0BE-6B49987410FB}" type="sibTrans" cxnId="{FADE09F3-A06B-4FBA-8762-D9871663969A}">
      <dgm:prSet/>
      <dgm:spPr/>
      <dgm:t>
        <a:bodyPr/>
        <a:lstStyle/>
        <a:p>
          <a:endParaRPr lang="en-US"/>
        </a:p>
      </dgm:t>
    </dgm:pt>
    <dgm:pt modelId="{374F3D93-10C8-44C7-907C-806B229517AC}">
      <dgm:prSet/>
      <dgm:spPr/>
      <dgm:t>
        <a:bodyPr/>
        <a:lstStyle/>
        <a:p>
          <a:r>
            <a:rPr lang="es-CL" dirty="0"/>
            <a:t>Métricas Agile</a:t>
          </a:r>
          <a:endParaRPr lang="en-US" dirty="0"/>
        </a:p>
      </dgm:t>
    </dgm:pt>
    <dgm:pt modelId="{F632E5F9-FDDA-4DBF-9591-AE262499C291}" type="parTrans" cxnId="{4E6D2955-D94B-4489-9470-57CE697C7E7F}">
      <dgm:prSet/>
      <dgm:spPr/>
      <dgm:t>
        <a:bodyPr/>
        <a:lstStyle/>
        <a:p>
          <a:endParaRPr lang="en-US"/>
        </a:p>
      </dgm:t>
    </dgm:pt>
    <dgm:pt modelId="{99223E04-4C70-4323-A942-5089DF0426E3}" type="sibTrans" cxnId="{4E6D2955-D94B-4489-9470-57CE697C7E7F}">
      <dgm:prSet/>
      <dgm:spPr/>
      <dgm:t>
        <a:bodyPr/>
        <a:lstStyle/>
        <a:p>
          <a:endParaRPr lang="en-US"/>
        </a:p>
      </dgm:t>
    </dgm:pt>
    <dgm:pt modelId="{CE3ED2A6-75FA-47AC-AEF4-605CD26C4A26}">
      <dgm:prSet/>
      <dgm:spPr/>
      <dgm:t>
        <a:bodyPr/>
        <a:lstStyle/>
        <a:p>
          <a:r>
            <a:rPr lang="es-CL" dirty="0"/>
            <a:t>Workflow Unificado</a:t>
          </a:r>
          <a:endParaRPr lang="en-US" dirty="0"/>
        </a:p>
      </dgm:t>
    </dgm:pt>
    <dgm:pt modelId="{7884DC2A-3FC5-4073-BF6B-8BCC25A60722}" type="parTrans" cxnId="{FB96F027-A63B-4214-84ED-667328554222}">
      <dgm:prSet/>
      <dgm:spPr/>
      <dgm:t>
        <a:bodyPr/>
        <a:lstStyle/>
        <a:p>
          <a:endParaRPr lang="en-US"/>
        </a:p>
      </dgm:t>
    </dgm:pt>
    <dgm:pt modelId="{7162485B-7641-46C7-9267-372351D4D788}" type="sibTrans" cxnId="{FB96F027-A63B-4214-84ED-667328554222}">
      <dgm:prSet/>
      <dgm:spPr/>
      <dgm:t>
        <a:bodyPr/>
        <a:lstStyle/>
        <a:p>
          <a:endParaRPr lang="en-US"/>
        </a:p>
      </dgm:t>
    </dgm:pt>
    <dgm:pt modelId="{4E225A20-9D02-4B7A-824F-6C5338082AD4}">
      <dgm:prSet/>
      <dgm:spPr/>
      <dgm:t>
        <a:bodyPr/>
        <a:lstStyle/>
        <a:p>
          <a:r>
            <a:rPr lang="es-CL" dirty="0"/>
            <a:t>Herramientas (Jira , EazyBi, ATM)</a:t>
          </a:r>
          <a:endParaRPr lang="en-US" dirty="0"/>
        </a:p>
      </dgm:t>
    </dgm:pt>
    <dgm:pt modelId="{B858EEBA-E40C-4DCC-821D-2DBAD8C68728}" type="parTrans" cxnId="{58C319ED-DF44-474A-84D2-4C09E18C47BD}">
      <dgm:prSet/>
      <dgm:spPr/>
      <dgm:t>
        <a:bodyPr/>
        <a:lstStyle/>
        <a:p>
          <a:endParaRPr lang="en-US"/>
        </a:p>
      </dgm:t>
    </dgm:pt>
    <dgm:pt modelId="{557B39AD-6FC8-4665-A050-A6BF06EC4896}" type="sibTrans" cxnId="{58C319ED-DF44-474A-84D2-4C09E18C47BD}">
      <dgm:prSet/>
      <dgm:spPr/>
      <dgm:t>
        <a:bodyPr/>
        <a:lstStyle/>
        <a:p>
          <a:endParaRPr lang="en-US"/>
        </a:p>
      </dgm:t>
    </dgm:pt>
    <dgm:pt modelId="{E70CCB38-DC0C-48C9-8603-9CA9A3992588}">
      <dgm:prSet/>
      <dgm:spPr/>
      <dgm:t>
        <a:bodyPr/>
        <a:lstStyle/>
        <a:p>
          <a:pPr>
            <a:defRPr b="1"/>
          </a:pPr>
          <a:r>
            <a:rPr lang="es-CL" dirty="0"/>
            <a:t>Implementación guía de adherencia</a:t>
          </a:r>
          <a:endParaRPr lang="en-US" dirty="0"/>
        </a:p>
      </dgm:t>
    </dgm:pt>
    <dgm:pt modelId="{61B3BA13-F449-477A-9DEC-447327F9ED9D}" type="parTrans" cxnId="{EC46971A-FD22-4F05-A150-3517EEBB4221}">
      <dgm:prSet/>
      <dgm:spPr/>
      <dgm:t>
        <a:bodyPr/>
        <a:lstStyle/>
        <a:p>
          <a:endParaRPr lang="en-US"/>
        </a:p>
      </dgm:t>
    </dgm:pt>
    <dgm:pt modelId="{FA35B401-2A1E-474E-91C0-0C166D105CA7}" type="sibTrans" cxnId="{EC46971A-FD22-4F05-A150-3517EEBB4221}">
      <dgm:prSet/>
      <dgm:spPr/>
      <dgm:t>
        <a:bodyPr/>
        <a:lstStyle/>
        <a:p>
          <a:endParaRPr lang="en-US"/>
        </a:p>
      </dgm:t>
    </dgm:pt>
    <dgm:pt modelId="{E3A74FB3-7998-49E9-9E9D-FAB7EA1489ED}">
      <dgm:prSet/>
      <dgm:spPr/>
      <dgm:t>
        <a:bodyPr/>
        <a:lstStyle/>
        <a:p>
          <a:r>
            <a:rPr lang="es-CL" dirty="0"/>
            <a:t>Proyecto Jira Modelo</a:t>
          </a:r>
          <a:endParaRPr lang="en-US" dirty="0"/>
        </a:p>
      </dgm:t>
    </dgm:pt>
    <dgm:pt modelId="{CCC1EB63-9F07-41D8-82B8-9D921A2CA1B3}" type="parTrans" cxnId="{4168129E-9575-480D-910B-754216D99E04}">
      <dgm:prSet/>
      <dgm:spPr/>
      <dgm:t>
        <a:bodyPr/>
        <a:lstStyle/>
        <a:p>
          <a:endParaRPr lang="en-US"/>
        </a:p>
      </dgm:t>
    </dgm:pt>
    <dgm:pt modelId="{EC9ED679-2D71-4DA2-B844-84459282C475}" type="sibTrans" cxnId="{4168129E-9575-480D-910B-754216D99E04}">
      <dgm:prSet/>
      <dgm:spPr/>
      <dgm:t>
        <a:bodyPr/>
        <a:lstStyle/>
        <a:p>
          <a:endParaRPr lang="en-US"/>
        </a:p>
      </dgm:t>
    </dgm:pt>
    <dgm:pt modelId="{6A1F8356-A328-4F9A-92F7-F038D0AD4E9C}">
      <dgm:prSet/>
      <dgm:spPr/>
      <dgm:t>
        <a:bodyPr/>
        <a:lstStyle/>
        <a:p>
          <a:r>
            <a:rPr lang="es-CL" dirty="0"/>
            <a:t>Categorías de Proyecto</a:t>
          </a:r>
          <a:endParaRPr lang="en-US" dirty="0"/>
        </a:p>
      </dgm:t>
    </dgm:pt>
    <dgm:pt modelId="{AA57BEC6-6291-4C0B-8188-480B016E18FF}" type="parTrans" cxnId="{C691F8EC-1B2A-46A1-B9E5-C8AA238DDDE9}">
      <dgm:prSet/>
      <dgm:spPr/>
      <dgm:t>
        <a:bodyPr/>
        <a:lstStyle/>
        <a:p>
          <a:endParaRPr lang="en-US"/>
        </a:p>
      </dgm:t>
    </dgm:pt>
    <dgm:pt modelId="{FEEACB91-35AB-4BFE-B5EE-6CC94E9E6DD4}" type="sibTrans" cxnId="{C691F8EC-1B2A-46A1-B9E5-C8AA238DDDE9}">
      <dgm:prSet/>
      <dgm:spPr/>
      <dgm:t>
        <a:bodyPr/>
        <a:lstStyle/>
        <a:p>
          <a:endParaRPr lang="en-US"/>
        </a:p>
      </dgm:t>
    </dgm:pt>
    <dgm:pt modelId="{922E7593-4B62-4E70-ADA7-28381BBEE1E6}">
      <dgm:prSet/>
      <dgm:spPr/>
      <dgm:t>
        <a:bodyPr/>
        <a:lstStyle/>
        <a:p>
          <a:r>
            <a:rPr lang="es-CL" dirty="0"/>
            <a:t>Componentes de Proyecto</a:t>
          </a:r>
          <a:endParaRPr lang="en-US" dirty="0"/>
        </a:p>
      </dgm:t>
    </dgm:pt>
    <dgm:pt modelId="{8FD95162-9568-4CCC-9431-40D9A33D8209}" type="parTrans" cxnId="{F9A90C7C-3A56-43D7-A677-3D8952FA3DB0}">
      <dgm:prSet/>
      <dgm:spPr/>
      <dgm:t>
        <a:bodyPr/>
        <a:lstStyle/>
        <a:p>
          <a:endParaRPr lang="en-US"/>
        </a:p>
      </dgm:t>
    </dgm:pt>
    <dgm:pt modelId="{CF3F2579-46E9-47F0-8A88-4ADA00031A15}" type="sibTrans" cxnId="{F9A90C7C-3A56-43D7-A677-3D8952FA3DB0}">
      <dgm:prSet/>
      <dgm:spPr/>
      <dgm:t>
        <a:bodyPr/>
        <a:lstStyle/>
        <a:p>
          <a:endParaRPr lang="en-US"/>
        </a:p>
      </dgm:t>
    </dgm:pt>
    <dgm:pt modelId="{10811329-D12D-463D-A751-C8A9AC0DD407}">
      <dgm:prSet/>
      <dgm:spPr/>
      <dgm:t>
        <a:bodyPr/>
        <a:lstStyle/>
        <a:p>
          <a:r>
            <a:rPr lang="es-CL" dirty="0"/>
            <a:t>Estándar de Proyecto</a:t>
          </a:r>
          <a:endParaRPr lang="en-US" dirty="0"/>
        </a:p>
      </dgm:t>
    </dgm:pt>
    <dgm:pt modelId="{1BA3F1E0-B008-45B9-85BA-17D0653916B8}" type="parTrans" cxnId="{F587BD16-2BA7-4A82-A00D-B3DE15584250}">
      <dgm:prSet/>
      <dgm:spPr/>
      <dgm:t>
        <a:bodyPr/>
        <a:lstStyle/>
        <a:p>
          <a:endParaRPr lang="en-US"/>
        </a:p>
      </dgm:t>
    </dgm:pt>
    <dgm:pt modelId="{5B300502-9CFA-4725-8B54-1D06EF57E2FE}" type="sibTrans" cxnId="{F587BD16-2BA7-4A82-A00D-B3DE15584250}">
      <dgm:prSet/>
      <dgm:spPr/>
      <dgm:t>
        <a:bodyPr/>
        <a:lstStyle/>
        <a:p>
          <a:endParaRPr lang="en-US"/>
        </a:p>
      </dgm:t>
    </dgm:pt>
    <dgm:pt modelId="{D6DE787C-E669-4A65-A6A0-759BB283F640}">
      <dgm:prSet/>
      <dgm:spPr/>
      <dgm:t>
        <a:bodyPr/>
        <a:lstStyle/>
        <a:p>
          <a:r>
            <a:rPr lang="es-CL" dirty="0"/>
            <a:t>Esquema de Issue Type Unificado</a:t>
          </a:r>
          <a:endParaRPr lang="en-US" dirty="0"/>
        </a:p>
      </dgm:t>
    </dgm:pt>
    <dgm:pt modelId="{FA4D11F4-E0CB-409A-BDA3-B2AA3DD7317F}" type="parTrans" cxnId="{45A722F3-28B7-4C25-87F7-8718BBF45A21}">
      <dgm:prSet/>
      <dgm:spPr/>
      <dgm:t>
        <a:bodyPr/>
        <a:lstStyle/>
        <a:p>
          <a:endParaRPr lang="en-US"/>
        </a:p>
      </dgm:t>
    </dgm:pt>
    <dgm:pt modelId="{A4C540BE-3A85-41B1-BBD7-8B032E88847C}" type="sibTrans" cxnId="{45A722F3-28B7-4C25-87F7-8718BBF45A21}">
      <dgm:prSet/>
      <dgm:spPr/>
      <dgm:t>
        <a:bodyPr/>
        <a:lstStyle/>
        <a:p>
          <a:endParaRPr lang="en-US"/>
        </a:p>
      </dgm:t>
    </dgm:pt>
    <dgm:pt modelId="{3E2D6B0F-F257-4A3B-AFE0-9BE6A7037EBB}">
      <dgm:prSet/>
      <dgm:spPr/>
      <dgm:t>
        <a:bodyPr/>
        <a:lstStyle/>
        <a:p>
          <a:r>
            <a:rPr lang="es-CL" dirty="0"/>
            <a:t>Esquema de Workflow Unificado</a:t>
          </a:r>
          <a:endParaRPr lang="en-US" dirty="0"/>
        </a:p>
      </dgm:t>
    </dgm:pt>
    <dgm:pt modelId="{E74761A5-3D71-4AF5-9BF0-4D53AC8D6A8A}" type="parTrans" cxnId="{73784456-0255-44D5-B312-0EC9BAB475EB}">
      <dgm:prSet/>
      <dgm:spPr/>
      <dgm:t>
        <a:bodyPr/>
        <a:lstStyle/>
        <a:p>
          <a:endParaRPr lang="en-US"/>
        </a:p>
      </dgm:t>
    </dgm:pt>
    <dgm:pt modelId="{EB300DA3-CCF4-42ED-80C5-0BC222322F18}" type="sibTrans" cxnId="{73784456-0255-44D5-B312-0EC9BAB475EB}">
      <dgm:prSet/>
      <dgm:spPr/>
      <dgm:t>
        <a:bodyPr/>
        <a:lstStyle/>
        <a:p>
          <a:endParaRPr lang="en-US"/>
        </a:p>
      </dgm:t>
    </dgm:pt>
    <dgm:pt modelId="{1CDC969E-7CD2-4EDA-A0BC-D7CE292A791F}">
      <dgm:prSet/>
      <dgm:spPr/>
      <dgm:t>
        <a:bodyPr/>
        <a:lstStyle/>
        <a:p>
          <a:r>
            <a:rPr lang="es-CL" dirty="0"/>
            <a:t>Jira Software Agile</a:t>
          </a:r>
          <a:endParaRPr lang="en-US" dirty="0"/>
        </a:p>
      </dgm:t>
    </dgm:pt>
    <dgm:pt modelId="{022052B1-3B9D-4B88-AEA0-CE50EC82DAAD}" type="parTrans" cxnId="{7D95A5BF-A73E-4EF0-A4AE-CE62BEF884C6}">
      <dgm:prSet/>
      <dgm:spPr/>
      <dgm:t>
        <a:bodyPr/>
        <a:lstStyle/>
        <a:p>
          <a:endParaRPr lang="en-US"/>
        </a:p>
      </dgm:t>
    </dgm:pt>
    <dgm:pt modelId="{5E36CF15-95AF-47A7-ABB6-CCADE1149B81}" type="sibTrans" cxnId="{7D95A5BF-A73E-4EF0-A4AE-CE62BEF884C6}">
      <dgm:prSet/>
      <dgm:spPr/>
      <dgm:t>
        <a:bodyPr/>
        <a:lstStyle/>
        <a:p>
          <a:endParaRPr lang="en-US"/>
        </a:p>
      </dgm:t>
    </dgm:pt>
    <dgm:pt modelId="{FF73610C-0783-42CE-8968-5845F0765888}">
      <dgm:prSet/>
      <dgm:spPr/>
      <dgm:t>
        <a:bodyPr/>
        <a:lstStyle/>
        <a:p>
          <a:r>
            <a:rPr lang="es-CL" dirty="0"/>
            <a:t>Migración de proyectos.</a:t>
          </a:r>
          <a:endParaRPr lang="en-US" dirty="0"/>
        </a:p>
      </dgm:t>
    </dgm:pt>
    <dgm:pt modelId="{C1482FB9-A764-4530-AF3D-0A7EBC2079A2}" type="parTrans" cxnId="{81B48A6C-FE36-4A94-A85D-3BC3BC10A374}">
      <dgm:prSet/>
      <dgm:spPr/>
      <dgm:t>
        <a:bodyPr/>
        <a:lstStyle/>
        <a:p>
          <a:endParaRPr lang="en-US"/>
        </a:p>
      </dgm:t>
    </dgm:pt>
    <dgm:pt modelId="{BCDF15C5-58B0-4E33-AE75-8EBFC2E7BE35}" type="sibTrans" cxnId="{81B48A6C-FE36-4A94-A85D-3BC3BC10A374}">
      <dgm:prSet/>
      <dgm:spPr/>
      <dgm:t>
        <a:bodyPr/>
        <a:lstStyle/>
        <a:p>
          <a:endParaRPr lang="en-US"/>
        </a:p>
      </dgm:t>
    </dgm:pt>
    <dgm:pt modelId="{185F13BA-1B37-438A-9260-B2A88B39C98E}">
      <dgm:prSet/>
      <dgm:spPr/>
      <dgm:t>
        <a:bodyPr/>
        <a:lstStyle/>
        <a:p>
          <a:r>
            <a:rPr lang="es-CL" dirty="0"/>
            <a:t>Dashboards</a:t>
          </a:r>
          <a:endParaRPr lang="en-US" dirty="0"/>
        </a:p>
      </dgm:t>
    </dgm:pt>
    <dgm:pt modelId="{24A11B81-67A6-4774-A253-A12E8D270299}" type="parTrans" cxnId="{72CF9DBE-780E-46F3-BBD4-B2A65E6DD9A0}">
      <dgm:prSet/>
      <dgm:spPr/>
      <dgm:t>
        <a:bodyPr/>
        <a:lstStyle/>
        <a:p>
          <a:endParaRPr lang="en-US"/>
        </a:p>
      </dgm:t>
    </dgm:pt>
    <dgm:pt modelId="{662EE6AD-040B-485F-AB91-7C44A784E255}" type="sibTrans" cxnId="{72CF9DBE-780E-46F3-BBD4-B2A65E6DD9A0}">
      <dgm:prSet/>
      <dgm:spPr/>
      <dgm:t>
        <a:bodyPr/>
        <a:lstStyle/>
        <a:p>
          <a:endParaRPr lang="en-US"/>
        </a:p>
      </dgm:t>
    </dgm:pt>
    <dgm:pt modelId="{2883643E-E166-4F9E-ADEE-9EE1F05071C0}" type="pres">
      <dgm:prSet presAssocID="{0D14DAEB-67AF-4196-B28D-9A6B9831C2F1}" presName="root" presStyleCnt="0">
        <dgm:presLayoutVars>
          <dgm:dir/>
          <dgm:resizeHandles val="exact"/>
        </dgm:presLayoutVars>
      </dgm:prSet>
      <dgm:spPr/>
    </dgm:pt>
    <dgm:pt modelId="{38236522-BDD1-4BFF-A9C5-3F00D7DE0B1F}" type="pres">
      <dgm:prSet presAssocID="{9B100E54-A435-449A-B48A-073AF3190A1A}" presName="compNode" presStyleCnt="0"/>
      <dgm:spPr/>
    </dgm:pt>
    <dgm:pt modelId="{41A6BAA9-F85A-4B9D-A341-C481ED5601CB}" type="pres">
      <dgm:prSet presAssocID="{9B100E54-A435-449A-B48A-073AF3190A1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ana"/>
        </a:ext>
      </dgm:extLst>
    </dgm:pt>
    <dgm:pt modelId="{389976A5-AFD2-4037-B156-A422813C8FB3}" type="pres">
      <dgm:prSet presAssocID="{9B100E54-A435-449A-B48A-073AF3190A1A}" presName="iconSpace" presStyleCnt="0"/>
      <dgm:spPr/>
    </dgm:pt>
    <dgm:pt modelId="{09B14C8A-00FA-4223-B243-F8108F3DD45E}" type="pres">
      <dgm:prSet presAssocID="{9B100E54-A435-449A-B48A-073AF3190A1A}" presName="parTx" presStyleLbl="revTx" presStyleIdx="0" presStyleCnt="4">
        <dgm:presLayoutVars>
          <dgm:chMax val="0"/>
          <dgm:chPref val="0"/>
        </dgm:presLayoutVars>
      </dgm:prSet>
      <dgm:spPr/>
    </dgm:pt>
    <dgm:pt modelId="{B0D2E812-BEDA-4AD5-9824-504FCF68859F}" type="pres">
      <dgm:prSet presAssocID="{9B100E54-A435-449A-B48A-073AF3190A1A}" presName="txSpace" presStyleCnt="0"/>
      <dgm:spPr/>
    </dgm:pt>
    <dgm:pt modelId="{3C21ADAB-C55E-417D-9C41-B39DE8E8A74A}" type="pres">
      <dgm:prSet presAssocID="{9B100E54-A435-449A-B48A-073AF3190A1A}" presName="desTx" presStyleLbl="revTx" presStyleIdx="1" presStyleCnt="4">
        <dgm:presLayoutVars/>
      </dgm:prSet>
      <dgm:spPr/>
    </dgm:pt>
    <dgm:pt modelId="{0F3036AF-0C81-47E8-B2DF-FAE68D7362C7}" type="pres">
      <dgm:prSet presAssocID="{91A626A0-634B-4AD2-8746-53E81889A7AF}" presName="sibTrans" presStyleCnt="0"/>
      <dgm:spPr/>
    </dgm:pt>
    <dgm:pt modelId="{67AC877D-BD79-42CC-A9FE-EFB2BE044A21}" type="pres">
      <dgm:prSet presAssocID="{E70CCB38-DC0C-48C9-8603-9CA9A3992588}" presName="compNode" presStyleCnt="0"/>
      <dgm:spPr/>
    </dgm:pt>
    <dgm:pt modelId="{3EDE047B-4DE8-4D0C-B33C-67341A8FB1BF}" type="pres">
      <dgm:prSet presAssocID="{E70CCB38-DC0C-48C9-8603-9CA9A399258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ca de verificación"/>
        </a:ext>
      </dgm:extLst>
    </dgm:pt>
    <dgm:pt modelId="{32191334-6ECE-4451-9683-009F9F295863}" type="pres">
      <dgm:prSet presAssocID="{E70CCB38-DC0C-48C9-8603-9CA9A3992588}" presName="iconSpace" presStyleCnt="0"/>
      <dgm:spPr/>
    </dgm:pt>
    <dgm:pt modelId="{EEEEF555-4067-4FAF-AECD-923E2D214CAF}" type="pres">
      <dgm:prSet presAssocID="{E70CCB38-DC0C-48C9-8603-9CA9A3992588}" presName="parTx" presStyleLbl="revTx" presStyleIdx="2" presStyleCnt="4">
        <dgm:presLayoutVars>
          <dgm:chMax val="0"/>
          <dgm:chPref val="0"/>
        </dgm:presLayoutVars>
      </dgm:prSet>
      <dgm:spPr/>
    </dgm:pt>
    <dgm:pt modelId="{3401EBE3-F239-409A-9EDD-D783158AAE50}" type="pres">
      <dgm:prSet presAssocID="{E70CCB38-DC0C-48C9-8603-9CA9A3992588}" presName="txSpace" presStyleCnt="0"/>
      <dgm:spPr/>
    </dgm:pt>
    <dgm:pt modelId="{7D84F352-A854-443C-819A-CEE68652344C}" type="pres">
      <dgm:prSet presAssocID="{E70CCB38-DC0C-48C9-8603-9CA9A3992588}" presName="desTx" presStyleLbl="revTx" presStyleIdx="3" presStyleCnt="4">
        <dgm:presLayoutVars/>
      </dgm:prSet>
      <dgm:spPr/>
    </dgm:pt>
  </dgm:ptLst>
  <dgm:cxnLst>
    <dgm:cxn modelId="{C5873F03-2D06-4D47-8AD0-8D865546565D}" srcId="{0D14DAEB-67AF-4196-B28D-9A6B9831C2F1}" destId="{9B100E54-A435-449A-B48A-073AF3190A1A}" srcOrd="0" destOrd="0" parTransId="{72B93098-47DA-4269-AEB7-96187A20E655}" sibTransId="{91A626A0-634B-4AD2-8746-53E81889A7AF}"/>
    <dgm:cxn modelId="{F587BD16-2BA7-4A82-A00D-B3DE15584250}" srcId="{E70CCB38-DC0C-48C9-8603-9CA9A3992588}" destId="{10811329-D12D-463D-A751-C8A9AC0DD407}" srcOrd="3" destOrd="0" parTransId="{1BA3F1E0-B008-45B9-85BA-17D0653916B8}" sibTransId="{5B300502-9CFA-4725-8B54-1D06EF57E2FE}"/>
    <dgm:cxn modelId="{EC46971A-FD22-4F05-A150-3517EEBB4221}" srcId="{0D14DAEB-67AF-4196-B28D-9A6B9831C2F1}" destId="{E70CCB38-DC0C-48C9-8603-9CA9A3992588}" srcOrd="1" destOrd="0" parTransId="{61B3BA13-F449-477A-9DEC-447327F9ED9D}" sibTransId="{FA35B401-2A1E-474E-91C0-0C166D105CA7}"/>
    <dgm:cxn modelId="{FB96F027-A63B-4214-84ED-667328554222}" srcId="{9B100E54-A435-449A-B48A-073AF3190A1A}" destId="{CE3ED2A6-75FA-47AC-AEF4-605CD26C4A26}" srcOrd="3" destOrd="0" parTransId="{7884DC2A-3FC5-4073-BF6B-8BCC25A60722}" sibTransId="{7162485B-7641-46C7-9267-372351D4D788}"/>
    <dgm:cxn modelId="{DB3B662A-4F59-4BCA-8358-F7B624AA7B16}" type="presOf" srcId="{0D14DAEB-67AF-4196-B28D-9A6B9831C2F1}" destId="{2883643E-E166-4F9E-ADEE-9EE1F05071C0}" srcOrd="0" destOrd="0" presId="urn:microsoft.com/office/officeart/2018/2/layout/IconLabelDescriptionList"/>
    <dgm:cxn modelId="{89160E3A-1C0A-43C5-B695-2C88998B916D}" type="presOf" srcId="{374F3D93-10C8-44C7-907C-806B229517AC}" destId="{3C21ADAB-C55E-417D-9C41-B39DE8E8A74A}" srcOrd="0" destOrd="2" presId="urn:microsoft.com/office/officeart/2018/2/layout/IconLabelDescriptionList"/>
    <dgm:cxn modelId="{31D2D348-2C56-4AD5-A265-EE7A51FCEABE}" type="presOf" srcId="{FF73610C-0783-42CE-8968-5845F0765888}" destId="{7D84F352-A854-443C-819A-CEE68652344C}" srcOrd="0" destOrd="7" presId="urn:microsoft.com/office/officeart/2018/2/layout/IconLabelDescriptionList"/>
    <dgm:cxn modelId="{0F56764E-0701-47A2-8E32-DF4A90C70346}" type="presOf" srcId="{922E7593-4B62-4E70-ADA7-28381BBEE1E6}" destId="{7D84F352-A854-443C-819A-CEE68652344C}" srcOrd="0" destOrd="2" presId="urn:microsoft.com/office/officeart/2018/2/layout/IconLabelDescriptionList"/>
    <dgm:cxn modelId="{F396C450-064B-42E1-BF42-E34CB74B6D8C}" type="presOf" srcId="{E3A74FB3-7998-49E9-9E9D-FAB7EA1489ED}" destId="{7D84F352-A854-443C-819A-CEE68652344C}" srcOrd="0" destOrd="0" presId="urn:microsoft.com/office/officeart/2018/2/layout/IconLabelDescriptionList"/>
    <dgm:cxn modelId="{4E6D2955-D94B-4489-9470-57CE697C7E7F}" srcId="{9B100E54-A435-449A-B48A-073AF3190A1A}" destId="{374F3D93-10C8-44C7-907C-806B229517AC}" srcOrd="2" destOrd="0" parTransId="{F632E5F9-FDDA-4DBF-9591-AE262499C291}" sibTransId="{99223E04-4C70-4323-A942-5089DF0426E3}"/>
    <dgm:cxn modelId="{73784456-0255-44D5-B312-0EC9BAB475EB}" srcId="{E70CCB38-DC0C-48C9-8603-9CA9A3992588}" destId="{3E2D6B0F-F257-4A3B-AFE0-9BE6A7037EBB}" srcOrd="5" destOrd="0" parTransId="{E74761A5-3D71-4AF5-9BF0-4D53AC8D6A8A}" sibTransId="{EB300DA3-CCF4-42ED-80C5-0BC222322F18}"/>
    <dgm:cxn modelId="{81B48A6C-FE36-4A94-A85D-3BC3BC10A374}" srcId="{E70CCB38-DC0C-48C9-8603-9CA9A3992588}" destId="{FF73610C-0783-42CE-8968-5845F0765888}" srcOrd="7" destOrd="0" parTransId="{C1482FB9-A764-4530-AF3D-0A7EBC2079A2}" sibTransId="{BCDF15C5-58B0-4E33-AE75-8EBFC2E7BE35}"/>
    <dgm:cxn modelId="{FBB4466E-C8CD-41E8-ADC9-700B3F37583C}" type="presOf" srcId="{8140BD9D-858F-4A72-AEF1-AB5839AB66BF}" destId="{3C21ADAB-C55E-417D-9C41-B39DE8E8A74A}" srcOrd="0" destOrd="1" presId="urn:microsoft.com/office/officeart/2018/2/layout/IconLabelDescriptionList"/>
    <dgm:cxn modelId="{437C0273-AFF9-4BEE-91BC-40BEBC0C5CF4}" type="presOf" srcId="{CE3ED2A6-75FA-47AC-AEF4-605CD26C4A26}" destId="{3C21ADAB-C55E-417D-9C41-B39DE8E8A74A}" srcOrd="0" destOrd="3" presId="urn:microsoft.com/office/officeart/2018/2/layout/IconLabelDescriptionList"/>
    <dgm:cxn modelId="{F9A90C7C-3A56-43D7-A677-3D8952FA3DB0}" srcId="{E70CCB38-DC0C-48C9-8603-9CA9A3992588}" destId="{922E7593-4B62-4E70-ADA7-28381BBEE1E6}" srcOrd="2" destOrd="0" parTransId="{8FD95162-9568-4CCC-9431-40D9A33D8209}" sibTransId="{CF3F2579-46E9-47F0-8A88-4ADA00031A15}"/>
    <dgm:cxn modelId="{5E1FF480-626A-4072-84D4-B3275359FE92}" type="presOf" srcId="{E70CCB38-DC0C-48C9-8603-9CA9A3992588}" destId="{EEEEF555-4067-4FAF-AECD-923E2D214CAF}" srcOrd="0" destOrd="0" presId="urn:microsoft.com/office/officeart/2018/2/layout/IconLabelDescriptionList"/>
    <dgm:cxn modelId="{49FB4C84-0572-49CE-893F-4DA7371BE00E}" type="presOf" srcId="{9B100E54-A435-449A-B48A-073AF3190A1A}" destId="{09B14C8A-00FA-4223-B243-F8108F3DD45E}" srcOrd="0" destOrd="0" presId="urn:microsoft.com/office/officeart/2018/2/layout/IconLabelDescriptionList"/>
    <dgm:cxn modelId="{4168129E-9575-480D-910B-754216D99E04}" srcId="{E70CCB38-DC0C-48C9-8603-9CA9A3992588}" destId="{E3A74FB3-7998-49E9-9E9D-FAB7EA1489ED}" srcOrd="0" destOrd="0" parTransId="{CCC1EB63-9F07-41D8-82B8-9D921A2CA1B3}" sibTransId="{EC9ED679-2D71-4DA2-B844-84459282C475}"/>
    <dgm:cxn modelId="{CAECA2A8-2415-4208-B8D5-98674C06C0E7}" srcId="{9B100E54-A435-449A-B48A-073AF3190A1A}" destId="{C7FE2D26-8DE0-4F2B-A569-986C0D218519}" srcOrd="0" destOrd="0" parTransId="{0C9C0EC3-AD1A-4F4B-8C75-14852DFB87C5}" sibTransId="{D0D7DA8C-E03D-496D-B0A3-4AE268535F92}"/>
    <dgm:cxn modelId="{A945E4AE-2A30-4A2B-B2AC-AECCEBBB79D8}" type="presOf" srcId="{3E2D6B0F-F257-4A3B-AFE0-9BE6A7037EBB}" destId="{7D84F352-A854-443C-819A-CEE68652344C}" srcOrd="0" destOrd="5" presId="urn:microsoft.com/office/officeart/2018/2/layout/IconLabelDescriptionList"/>
    <dgm:cxn modelId="{72CF9DBE-780E-46F3-BBD4-B2A65E6DD9A0}" srcId="{E70CCB38-DC0C-48C9-8603-9CA9A3992588}" destId="{185F13BA-1B37-438A-9260-B2A88B39C98E}" srcOrd="8" destOrd="0" parTransId="{24A11B81-67A6-4774-A253-A12E8D270299}" sibTransId="{662EE6AD-040B-485F-AB91-7C44A784E255}"/>
    <dgm:cxn modelId="{7D95A5BF-A73E-4EF0-A4AE-CE62BEF884C6}" srcId="{E70CCB38-DC0C-48C9-8603-9CA9A3992588}" destId="{1CDC969E-7CD2-4EDA-A0BC-D7CE292A791F}" srcOrd="6" destOrd="0" parTransId="{022052B1-3B9D-4B88-AEA0-CE50EC82DAAD}" sibTransId="{5E36CF15-95AF-47A7-ABB6-CCADE1149B81}"/>
    <dgm:cxn modelId="{6E93CBCD-8CA0-4468-9400-E7F8CBC0E22B}" type="presOf" srcId="{4E225A20-9D02-4B7A-824F-6C5338082AD4}" destId="{3C21ADAB-C55E-417D-9C41-B39DE8E8A74A}" srcOrd="0" destOrd="4" presId="urn:microsoft.com/office/officeart/2018/2/layout/IconLabelDescriptionList"/>
    <dgm:cxn modelId="{9353BCD1-20FC-4CA4-A43A-627A43F0BDFE}" type="presOf" srcId="{C7FE2D26-8DE0-4F2B-A569-986C0D218519}" destId="{3C21ADAB-C55E-417D-9C41-B39DE8E8A74A}" srcOrd="0" destOrd="0" presId="urn:microsoft.com/office/officeart/2018/2/layout/IconLabelDescriptionList"/>
    <dgm:cxn modelId="{10BE73D2-6F78-4CC5-9E13-AC8A9FFEE8C2}" type="presOf" srcId="{6A1F8356-A328-4F9A-92F7-F038D0AD4E9C}" destId="{7D84F352-A854-443C-819A-CEE68652344C}" srcOrd="0" destOrd="1" presId="urn:microsoft.com/office/officeart/2018/2/layout/IconLabelDescriptionList"/>
    <dgm:cxn modelId="{11391CEB-D679-44BE-B50F-47B9175883AA}" type="presOf" srcId="{185F13BA-1B37-438A-9260-B2A88B39C98E}" destId="{7D84F352-A854-443C-819A-CEE68652344C}" srcOrd="0" destOrd="8" presId="urn:microsoft.com/office/officeart/2018/2/layout/IconLabelDescriptionList"/>
    <dgm:cxn modelId="{C691F8EC-1B2A-46A1-B9E5-C8AA238DDDE9}" srcId="{E70CCB38-DC0C-48C9-8603-9CA9A3992588}" destId="{6A1F8356-A328-4F9A-92F7-F038D0AD4E9C}" srcOrd="1" destOrd="0" parTransId="{AA57BEC6-6291-4C0B-8188-480B016E18FF}" sibTransId="{FEEACB91-35AB-4BFE-B5EE-6CC94E9E6DD4}"/>
    <dgm:cxn modelId="{58C319ED-DF44-474A-84D2-4C09E18C47BD}" srcId="{9B100E54-A435-449A-B48A-073AF3190A1A}" destId="{4E225A20-9D02-4B7A-824F-6C5338082AD4}" srcOrd="4" destOrd="0" parTransId="{B858EEBA-E40C-4DCC-821D-2DBAD8C68728}" sibTransId="{557B39AD-6FC8-4665-A050-A6BF06EC4896}"/>
    <dgm:cxn modelId="{CFEF02EE-55A9-4652-BBC1-417305DC99F0}" type="presOf" srcId="{D6DE787C-E669-4A65-A6A0-759BB283F640}" destId="{7D84F352-A854-443C-819A-CEE68652344C}" srcOrd="0" destOrd="4" presId="urn:microsoft.com/office/officeart/2018/2/layout/IconLabelDescriptionList"/>
    <dgm:cxn modelId="{299C59F0-1729-46EB-9351-1B32E3DA2EED}" type="presOf" srcId="{1CDC969E-7CD2-4EDA-A0BC-D7CE292A791F}" destId="{7D84F352-A854-443C-819A-CEE68652344C}" srcOrd="0" destOrd="6" presId="urn:microsoft.com/office/officeart/2018/2/layout/IconLabelDescriptionList"/>
    <dgm:cxn modelId="{FADE09F3-A06B-4FBA-8762-D9871663969A}" srcId="{9B100E54-A435-449A-B48A-073AF3190A1A}" destId="{8140BD9D-858F-4A72-AEF1-AB5839AB66BF}" srcOrd="1" destOrd="0" parTransId="{9BAAAF2A-11B3-4F99-8E5E-CD4C3753D66F}" sibTransId="{7B80E2CC-D8D0-4F07-B0BE-6B49987410FB}"/>
    <dgm:cxn modelId="{45A722F3-28B7-4C25-87F7-8718BBF45A21}" srcId="{E70CCB38-DC0C-48C9-8603-9CA9A3992588}" destId="{D6DE787C-E669-4A65-A6A0-759BB283F640}" srcOrd="4" destOrd="0" parTransId="{FA4D11F4-E0CB-409A-BDA3-B2AA3DD7317F}" sibTransId="{A4C540BE-3A85-41B1-BBD7-8B032E88847C}"/>
    <dgm:cxn modelId="{C8924DF8-883A-4566-8FE9-19A0537C7594}" type="presOf" srcId="{10811329-D12D-463D-A751-C8A9AC0DD407}" destId="{7D84F352-A854-443C-819A-CEE68652344C}" srcOrd="0" destOrd="3" presId="urn:microsoft.com/office/officeart/2018/2/layout/IconLabelDescriptionList"/>
    <dgm:cxn modelId="{B0439509-26CE-4F57-AAD1-1B2BC3B06EB4}" type="presParOf" srcId="{2883643E-E166-4F9E-ADEE-9EE1F05071C0}" destId="{38236522-BDD1-4BFF-A9C5-3F00D7DE0B1F}" srcOrd="0" destOrd="0" presId="urn:microsoft.com/office/officeart/2018/2/layout/IconLabelDescriptionList"/>
    <dgm:cxn modelId="{9ECDA05A-7414-41EC-BD60-9A272D856FDF}" type="presParOf" srcId="{38236522-BDD1-4BFF-A9C5-3F00D7DE0B1F}" destId="{41A6BAA9-F85A-4B9D-A341-C481ED5601CB}" srcOrd="0" destOrd="0" presId="urn:microsoft.com/office/officeart/2018/2/layout/IconLabelDescriptionList"/>
    <dgm:cxn modelId="{AE0B7D2E-7BC8-4905-A26B-5F41257814D8}" type="presParOf" srcId="{38236522-BDD1-4BFF-A9C5-3F00D7DE0B1F}" destId="{389976A5-AFD2-4037-B156-A422813C8FB3}" srcOrd="1" destOrd="0" presId="urn:microsoft.com/office/officeart/2018/2/layout/IconLabelDescriptionList"/>
    <dgm:cxn modelId="{14D9F746-89D9-4DC9-8C49-3933DEFE7C13}" type="presParOf" srcId="{38236522-BDD1-4BFF-A9C5-3F00D7DE0B1F}" destId="{09B14C8A-00FA-4223-B243-F8108F3DD45E}" srcOrd="2" destOrd="0" presId="urn:microsoft.com/office/officeart/2018/2/layout/IconLabelDescriptionList"/>
    <dgm:cxn modelId="{3A2DA730-6A01-45F8-A323-83DBBF5F6B1A}" type="presParOf" srcId="{38236522-BDD1-4BFF-A9C5-3F00D7DE0B1F}" destId="{B0D2E812-BEDA-4AD5-9824-504FCF68859F}" srcOrd="3" destOrd="0" presId="urn:microsoft.com/office/officeart/2018/2/layout/IconLabelDescriptionList"/>
    <dgm:cxn modelId="{E112E53A-0CAB-4340-9DA7-C1AA369B6F4F}" type="presParOf" srcId="{38236522-BDD1-4BFF-A9C5-3F00D7DE0B1F}" destId="{3C21ADAB-C55E-417D-9C41-B39DE8E8A74A}" srcOrd="4" destOrd="0" presId="urn:microsoft.com/office/officeart/2018/2/layout/IconLabelDescriptionList"/>
    <dgm:cxn modelId="{5BCD01DD-2CFB-4304-A8D1-EE561F7A3581}" type="presParOf" srcId="{2883643E-E166-4F9E-ADEE-9EE1F05071C0}" destId="{0F3036AF-0C81-47E8-B2DF-FAE68D7362C7}" srcOrd="1" destOrd="0" presId="urn:microsoft.com/office/officeart/2018/2/layout/IconLabelDescriptionList"/>
    <dgm:cxn modelId="{E7B163D3-6764-4A57-8524-E46D7BDA2D31}" type="presParOf" srcId="{2883643E-E166-4F9E-ADEE-9EE1F05071C0}" destId="{67AC877D-BD79-42CC-A9FE-EFB2BE044A21}" srcOrd="2" destOrd="0" presId="urn:microsoft.com/office/officeart/2018/2/layout/IconLabelDescriptionList"/>
    <dgm:cxn modelId="{D688FD61-02A5-4119-A41D-1FDD357B221F}" type="presParOf" srcId="{67AC877D-BD79-42CC-A9FE-EFB2BE044A21}" destId="{3EDE047B-4DE8-4D0C-B33C-67341A8FB1BF}" srcOrd="0" destOrd="0" presId="urn:microsoft.com/office/officeart/2018/2/layout/IconLabelDescriptionList"/>
    <dgm:cxn modelId="{F57B60AA-B2B4-4450-BBF7-E938BBACFEDE}" type="presParOf" srcId="{67AC877D-BD79-42CC-A9FE-EFB2BE044A21}" destId="{32191334-6ECE-4451-9683-009F9F295863}" srcOrd="1" destOrd="0" presId="urn:microsoft.com/office/officeart/2018/2/layout/IconLabelDescriptionList"/>
    <dgm:cxn modelId="{75039B22-FBA1-4790-A018-C6F7796C77F5}" type="presParOf" srcId="{67AC877D-BD79-42CC-A9FE-EFB2BE044A21}" destId="{EEEEF555-4067-4FAF-AECD-923E2D214CAF}" srcOrd="2" destOrd="0" presId="urn:microsoft.com/office/officeart/2018/2/layout/IconLabelDescriptionList"/>
    <dgm:cxn modelId="{E39F2D4C-3226-48DC-9CF6-962A2CDB0437}" type="presParOf" srcId="{67AC877D-BD79-42CC-A9FE-EFB2BE044A21}" destId="{3401EBE3-F239-409A-9EDD-D783158AAE50}" srcOrd="3" destOrd="0" presId="urn:microsoft.com/office/officeart/2018/2/layout/IconLabelDescriptionList"/>
    <dgm:cxn modelId="{3D1FC152-C2EB-4D38-846D-7B072076C70F}" type="presParOf" srcId="{67AC877D-BD79-42CC-A9FE-EFB2BE044A21}" destId="{7D84F352-A854-443C-819A-CEE68652344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10ED39-3964-4F99-ADE9-D92DB9B420E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CL"/>
        </a:p>
      </dgm:t>
    </dgm:pt>
    <dgm:pt modelId="{C0A10F5C-6020-4A69-9E83-4944A28B4220}">
      <dgm:prSet phldrT="[Texto]"/>
      <dgm:spPr/>
      <dgm:t>
        <a:bodyPr/>
        <a:lstStyle/>
        <a:p>
          <a:r>
            <a:rPr lang="es-CL" dirty="0"/>
            <a:t>Poca visibilidad del estado de los proyectos.</a:t>
          </a:r>
        </a:p>
      </dgm:t>
    </dgm:pt>
    <dgm:pt modelId="{A2D95C4C-ED50-4252-880C-2D55024B33F4}" type="parTrans" cxnId="{C1595689-5C41-4DBC-9C20-BEEC40563574}">
      <dgm:prSet/>
      <dgm:spPr/>
      <dgm:t>
        <a:bodyPr/>
        <a:lstStyle/>
        <a:p>
          <a:endParaRPr lang="es-CL"/>
        </a:p>
      </dgm:t>
    </dgm:pt>
    <dgm:pt modelId="{461755FD-FF90-45E5-AD84-F6EB21A06A2C}" type="sibTrans" cxnId="{C1595689-5C41-4DBC-9C20-BEEC40563574}">
      <dgm:prSet/>
      <dgm:spPr/>
      <dgm:t>
        <a:bodyPr/>
        <a:lstStyle/>
        <a:p>
          <a:endParaRPr lang="es-CL"/>
        </a:p>
      </dgm:t>
    </dgm:pt>
    <dgm:pt modelId="{7D3925DE-3A9B-4ACA-9EC1-6B581D24AB9A}">
      <dgm:prSet phldrT="[Texto]"/>
      <dgm:spPr/>
      <dgm:t>
        <a:bodyPr/>
        <a:lstStyle/>
        <a:p>
          <a:r>
            <a:rPr lang="es-CL" dirty="0"/>
            <a:t>Gestión manual de métricas de proceso de desarrollo Agile.</a:t>
          </a:r>
        </a:p>
      </dgm:t>
    </dgm:pt>
    <dgm:pt modelId="{34C6C708-40ED-4453-9CB4-7FB4D47AB4AD}" type="parTrans" cxnId="{955CDFF0-04E6-4355-BDB5-55EB5EFFCE2D}">
      <dgm:prSet/>
      <dgm:spPr/>
      <dgm:t>
        <a:bodyPr/>
        <a:lstStyle/>
        <a:p>
          <a:endParaRPr lang="es-CL"/>
        </a:p>
      </dgm:t>
    </dgm:pt>
    <dgm:pt modelId="{72194019-42DD-4717-9E81-69A13714C18F}" type="sibTrans" cxnId="{955CDFF0-04E6-4355-BDB5-55EB5EFFCE2D}">
      <dgm:prSet/>
      <dgm:spPr/>
      <dgm:t>
        <a:bodyPr/>
        <a:lstStyle/>
        <a:p>
          <a:endParaRPr lang="es-CL"/>
        </a:p>
      </dgm:t>
    </dgm:pt>
    <dgm:pt modelId="{439A4065-137B-47CE-881A-50E962C9A24F}">
      <dgm:prSet phldrT="[Texto]"/>
      <dgm:spPr/>
      <dgm:t>
        <a:bodyPr/>
        <a:lstStyle/>
        <a:p>
          <a:r>
            <a:rPr lang="es-CL" dirty="0"/>
            <a:t>Configuración heterogénea de proyectos Agile.</a:t>
          </a:r>
        </a:p>
      </dgm:t>
    </dgm:pt>
    <dgm:pt modelId="{10D55A3A-CABA-469B-99C5-7393C800ABDC}" type="parTrans" cxnId="{A411BFF3-1C39-4225-B3E6-7974DAE411EC}">
      <dgm:prSet/>
      <dgm:spPr/>
      <dgm:t>
        <a:bodyPr/>
        <a:lstStyle/>
        <a:p>
          <a:endParaRPr lang="es-CL"/>
        </a:p>
      </dgm:t>
    </dgm:pt>
    <dgm:pt modelId="{958770D3-6F6F-453C-8525-317F9165807C}" type="sibTrans" cxnId="{A411BFF3-1C39-4225-B3E6-7974DAE411EC}">
      <dgm:prSet/>
      <dgm:spPr/>
      <dgm:t>
        <a:bodyPr/>
        <a:lstStyle/>
        <a:p>
          <a:endParaRPr lang="es-CL"/>
        </a:p>
      </dgm:t>
    </dgm:pt>
    <dgm:pt modelId="{25605E34-3B03-4F3C-B1A6-37F97619091C}">
      <dgm:prSet phldrT="[Texto]"/>
      <dgm:spPr/>
      <dgm:t>
        <a:bodyPr/>
        <a:lstStyle/>
        <a:p>
          <a:r>
            <a:rPr lang="es-CL" dirty="0"/>
            <a:t>Capacidades limitadas de reportería de Jira Software.</a:t>
          </a:r>
        </a:p>
      </dgm:t>
    </dgm:pt>
    <dgm:pt modelId="{53F0B0F1-0F3F-46AB-A849-0AC001090D3F}" type="parTrans" cxnId="{8B9A513B-AAED-4F3C-B957-E4A411D5DAF8}">
      <dgm:prSet/>
      <dgm:spPr/>
      <dgm:t>
        <a:bodyPr/>
        <a:lstStyle/>
        <a:p>
          <a:endParaRPr lang="es-CL"/>
        </a:p>
      </dgm:t>
    </dgm:pt>
    <dgm:pt modelId="{F4DEE061-2351-4576-BCAB-5CEC7A15D804}" type="sibTrans" cxnId="{8B9A513B-AAED-4F3C-B957-E4A411D5DAF8}">
      <dgm:prSet/>
      <dgm:spPr/>
      <dgm:t>
        <a:bodyPr/>
        <a:lstStyle/>
        <a:p>
          <a:endParaRPr lang="es-CL"/>
        </a:p>
      </dgm:t>
    </dgm:pt>
    <dgm:pt modelId="{B417BDA6-DF73-4C03-AB50-95D39C346F16}" type="pres">
      <dgm:prSet presAssocID="{B710ED39-3964-4F99-ADE9-D92DB9B420E3}" presName="diagram" presStyleCnt="0">
        <dgm:presLayoutVars>
          <dgm:dir/>
          <dgm:resizeHandles val="exact"/>
        </dgm:presLayoutVars>
      </dgm:prSet>
      <dgm:spPr/>
    </dgm:pt>
    <dgm:pt modelId="{472C2A08-B022-432E-8F22-BD305CD9E035}" type="pres">
      <dgm:prSet presAssocID="{C0A10F5C-6020-4A69-9E83-4944A28B4220}" presName="node" presStyleLbl="node1" presStyleIdx="0" presStyleCnt="4">
        <dgm:presLayoutVars>
          <dgm:bulletEnabled val="1"/>
        </dgm:presLayoutVars>
      </dgm:prSet>
      <dgm:spPr/>
    </dgm:pt>
    <dgm:pt modelId="{307610DD-A0B4-4B33-87D9-091C3190E7E6}" type="pres">
      <dgm:prSet presAssocID="{461755FD-FF90-45E5-AD84-F6EB21A06A2C}" presName="sibTrans" presStyleCnt="0"/>
      <dgm:spPr/>
    </dgm:pt>
    <dgm:pt modelId="{C99F0E4C-B186-407E-9C1A-52B0DEA22934}" type="pres">
      <dgm:prSet presAssocID="{7D3925DE-3A9B-4ACA-9EC1-6B581D24AB9A}" presName="node" presStyleLbl="node1" presStyleIdx="1" presStyleCnt="4">
        <dgm:presLayoutVars>
          <dgm:bulletEnabled val="1"/>
        </dgm:presLayoutVars>
      </dgm:prSet>
      <dgm:spPr/>
    </dgm:pt>
    <dgm:pt modelId="{EACB1943-EB6A-4D23-8C85-D7086E91DBCB}" type="pres">
      <dgm:prSet presAssocID="{72194019-42DD-4717-9E81-69A13714C18F}" presName="sibTrans" presStyleCnt="0"/>
      <dgm:spPr/>
    </dgm:pt>
    <dgm:pt modelId="{F9E18716-E7D4-4979-998E-9192633808E8}" type="pres">
      <dgm:prSet presAssocID="{439A4065-137B-47CE-881A-50E962C9A24F}" presName="node" presStyleLbl="node1" presStyleIdx="2" presStyleCnt="4">
        <dgm:presLayoutVars>
          <dgm:bulletEnabled val="1"/>
        </dgm:presLayoutVars>
      </dgm:prSet>
      <dgm:spPr/>
    </dgm:pt>
    <dgm:pt modelId="{45D4A5E8-BD99-44F4-BF8E-2874ED830E4A}" type="pres">
      <dgm:prSet presAssocID="{958770D3-6F6F-453C-8525-317F9165807C}" presName="sibTrans" presStyleCnt="0"/>
      <dgm:spPr/>
    </dgm:pt>
    <dgm:pt modelId="{CF1CCEB4-6D5C-43E3-ABB0-C538C503D085}" type="pres">
      <dgm:prSet presAssocID="{25605E34-3B03-4F3C-B1A6-37F97619091C}" presName="node" presStyleLbl="node1" presStyleIdx="3" presStyleCnt="4">
        <dgm:presLayoutVars>
          <dgm:bulletEnabled val="1"/>
        </dgm:presLayoutVars>
      </dgm:prSet>
      <dgm:spPr/>
    </dgm:pt>
  </dgm:ptLst>
  <dgm:cxnLst>
    <dgm:cxn modelId="{BCF3811F-2BBA-4637-AFE3-E17AEA865490}" type="presOf" srcId="{C0A10F5C-6020-4A69-9E83-4944A28B4220}" destId="{472C2A08-B022-432E-8F22-BD305CD9E035}" srcOrd="0" destOrd="0" presId="urn:microsoft.com/office/officeart/2005/8/layout/default"/>
    <dgm:cxn modelId="{87765133-80DC-4F05-9FEF-7A67228918BB}" type="presOf" srcId="{439A4065-137B-47CE-881A-50E962C9A24F}" destId="{F9E18716-E7D4-4979-998E-9192633808E8}" srcOrd="0" destOrd="0" presId="urn:microsoft.com/office/officeart/2005/8/layout/default"/>
    <dgm:cxn modelId="{8B9A513B-AAED-4F3C-B957-E4A411D5DAF8}" srcId="{B710ED39-3964-4F99-ADE9-D92DB9B420E3}" destId="{25605E34-3B03-4F3C-B1A6-37F97619091C}" srcOrd="3" destOrd="0" parTransId="{53F0B0F1-0F3F-46AB-A849-0AC001090D3F}" sibTransId="{F4DEE061-2351-4576-BCAB-5CEC7A15D804}"/>
    <dgm:cxn modelId="{63100173-2064-4810-AFEA-37364EB2358D}" type="presOf" srcId="{25605E34-3B03-4F3C-B1A6-37F97619091C}" destId="{CF1CCEB4-6D5C-43E3-ABB0-C538C503D085}" srcOrd="0" destOrd="0" presId="urn:microsoft.com/office/officeart/2005/8/layout/default"/>
    <dgm:cxn modelId="{4C5C0E88-B321-46C4-BE73-DDE80D1E840F}" type="presOf" srcId="{B710ED39-3964-4F99-ADE9-D92DB9B420E3}" destId="{B417BDA6-DF73-4C03-AB50-95D39C346F16}" srcOrd="0" destOrd="0" presId="urn:microsoft.com/office/officeart/2005/8/layout/default"/>
    <dgm:cxn modelId="{C1595689-5C41-4DBC-9C20-BEEC40563574}" srcId="{B710ED39-3964-4F99-ADE9-D92DB9B420E3}" destId="{C0A10F5C-6020-4A69-9E83-4944A28B4220}" srcOrd="0" destOrd="0" parTransId="{A2D95C4C-ED50-4252-880C-2D55024B33F4}" sibTransId="{461755FD-FF90-45E5-AD84-F6EB21A06A2C}"/>
    <dgm:cxn modelId="{F5CE8BCE-748A-451A-A6F8-38BAFA0ACE20}" type="presOf" srcId="{7D3925DE-3A9B-4ACA-9EC1-6B581D24AB9A}" destId="{C99F0E4C-B186-407E-9C1A-52B0DEA22934}" srcOrd="0" destOrd="0" presId="urn:microsoft.com/office/officeart/2005/8/layout/default"/>
    <dgm:cxn modelId="{955CDFF0-04E6-4355-BDB5-55EB5EFFCE2D}" srcId="{B710ED39-3964-4F99-ADE9-D92DB9B420E3}" destId="{7D3925DE-3A9B-4ACA-9EC1-6B581D24AB9A}" srcOrd="1" destOrd="0" parTransId="{34C6C708-40ED-4453-9CB4-7FB4D47AB4AD}" sibTransId="{72194019-42DD-4717-9E81-69A13714C18F}"/>
    <dgm:cxn modelId="{A411BFF3-1C39-4225-B3E6-7974DAE411EC}" srcId="{B710ED39-3964-4F99-ADE9-D92DB9B420E3}" destId="{439A4065-137B-47CE-881A-50E962C9A24F}" srcOrd="2" destOrd="0" parTransId="{10D55A3A-CABA-469B-99C5-7393C800ABDC}" sibTransId="{958770D3-6F6F-453C-8525-317F9165807C}"/>
    <dgm:cxn modelId="{00AD1E2E-EE97-4B88-BB4E-B00BD2688D8A}" type="presParOf" srcId="{B417BDA6-DF73-4C03-AB50-95D39C346F16}" destId="{472C2A08-B022-432E-8F22-BD305CD9E035}" srcOrd="0" destOrd="0" presId="urn:microsoft.com/office/officeart/2005/8/layout/default"/>
    <dgm:cxn modelId="{6B911B5F-2181-404D-AEB5-AF09B86F3F6C}" type="presParOf" srcId="{B417BDA6-DF73-4C03-AB50-95D39C346F16}" destId="{307610DD-A0B4-4B33-87D9-091C3190E7E6}" srcOrd="1" destOrd="0" presId="urn:microsoft.com/office/officeart/2005/8/layout/default"/>
    <dgm:cxn modelId="{3CA0A0E7-7579-47E7-9201-A1E6D7BD9212}" type="presParOf" srcId="{B417BDA6-DF73-4C03-AB50-95D39C346F16}" destId="{C99F0E4C-B186-407E-9C1A-52B0DEA22934}" srcOrd="2" destOrd="0" presId="urn:microsoft.com/office/officeart/2005/8/layout/default"/>
    <dgm:cxn modelId="{2051A543-1249-4788-934B-5C66CEC73301}" type="presParOf" srcId="{B417BDA6-DF73-4C03-AB50-95D39C346F16}" destId="{EACB1943-EB6A-4D23-8C85-D7086E91DBCB}" srcOrd="3" destOrd="0" presId="urn:microsoft.com/office/officeart/2005/8/layout/default"/>
    <dgm:cxn modelId="{92873879-B7B6-4813-AD34-69894AD71BAA}" type="presParOf" srcId="{B417BDA6-DF73-4C03-AB50-95D39C346F16}" destId="{F9E18716-E7D4-4979-998E-9192633808E8}" srcOrd="4" destOrd="0" presId="urn:microsoft.com/office/officeart/2005/8/layout/default"/>
    <dgm:cxn modelId="{4FD93F35-720C-43FB-86FB-8448C9B127BE}" type="presParOf" srcId="{B417BDA6-DF73-4C03-AB50-95D39C346F16}" destId="{45D4A5E8-BD99-44F4-BF8E-2874ED830E4A}" srcOrd="5" destOrd="0" presId="urn:microsoft.com/office/officeart/2005/8/layout/default"/>
    <dgm:cxn modelId="{4D69D3DD-226A-40F1-A508-7AD426C9D86F}" type="presParOf" srcId="{B417BDA6-DF73-4C03-AB50-95D39C346F16}" destId="{CF1CCEB4-6D5C-43E3-ABB0-C538C503D08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02749D-A8DB-4323-A65E-6D9D88B5827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CL"/>
        </a:p>
      </dgm:t>
    </dgm:pt>
    <dgm:pt modelId="{EE11DE91-7C8A-4EA7-BFC9-3FBD47C1B1AF}">
      <dgm:prSet phldrT="[Texto]"/>
      <dgm:spPr/>
      <dgm:t>
        <a:bodyPr/>
        <a:lstStyle/>
        <a:p>
          <a:r>
            <a:rPr lang="es-CL" dirty="0"/>
            <a:t>Recolectar métricas de proceso Agile.</a:t>
          </a:r>
        </a:p>
      </dgm:t>
    </dgm:pt>
    <dgm:pt modelId="{7582648B-BFD5-4AF1-8360-D59F8228631D}" type="parTrans" cxnId="{BAA2109D-9401-4BD8-9980-3C62B4AC426F}">
      <dgm:prSet/>
      <dgm:spPr/>
      <dgm:t>
        <a:bodyPr/>
        <a:lstStyle/>
        <a:p>
          <a:endParaRPr lang="es-CL"/>
        </a:p>
      </dgm:t>
    </dgm:pt>
    <dgm:pt modelId="{9C0AA736-D40D-4766-96E0-9465447202B8}" type="sibTrans" cxnId="{BAA2109D-9401-4BD8-9980-3C62B4AC426F}">
      <dgm:prSet/>
      <dgm:spPr/>
      <dgm:t>
        <a:bodyPr/>
        <a:lstStyle/>
        <a:p>
          <a:endParaRPr lang="es-CL"/>
        </a:p>
      </dgm:t>
    </dgm:pt>
    <dgm:pt modelId="{4D14C4D3-626D-4A34-8E07-6B1CB0936577}">
      <dgm:prSet phldrT="[Texto]"/>
      <dgm:spPr/>
      <dgm:t>
        <a:bodyPr/>
        <a:lstStyle/>
        <a:p>
          <a:r>
            <a:rPr lang="es-CL" dirty="0"/>
            <a:t>Generación automática de Dashboards.</a:t>
          </a:r>
        </a:p>
      </dgm:t>
    </dgm:pt>
    <dgm:pt modelId="{77343532-7606-4E8F-9D23-913E1FA9C105}" type="parTrans" cxnId="{7F0C604B-8E23-4D08-83C4-85B9CEB3F863}">
      <dgm:prSet/>
      <dgm:spPr/>
      <dgm:t>
        <a:bodyPr/>
        <a:lstStyle/>
        <a:p>
          <a:endParaRPr lang="es-CL"/>
        </a:p>
      </dgm:t>
    </dgm:pt>
    <dgm:pt modelId="{0EDA1FD1-AD9B-4F48-879B-0B8D171D78A1}" type="sibTrans" cxnId="{7F0C604B-8E23-4D08-83C4-85B9CEB3F863}">
      <dgm:prSet/>
      <dgm:spPr/>
      <dgm:t>
        <a:bodyPr/>
        <a:lstStyle/>
        <a:p>
          <a:endParaRPr lang="es-CL"/>
        </a:p>
      </dgm:t>
    </dgm:pt>
    <dgm:pt modelId="{A12366FF-DB12-4B73-8524-E06EFAD68C6D}">
      <dgm:prSet phldrT="[Texto]"/>
      <dgm:spPr/>
      <dgm:t>
        <a:bodyPr/>
        <a:lstStyle/>
        <a:p>
          <a:r>
            <a:rPr lang="es-CL" dirty="0"/>
            <a:t>Estandarización de modelo de proyecto.</a:t>
          </a:r>
        </a:p>
      </dgm:t>
    </dgm:pt>
    <dgm:pt modelId="{D121D03D-C92F-4003-8B5A-34E907B5FDC8}" type="parTrans" cxnId="{9894AFFE-489C-4776-B940-957BA031774B}">
      <dgm:prSet/>
      <dgm:spPr/>
      <dgm:t>
        <a:bodyPr/>
        <a:lstStyle/>
        <a:p>
          <a:endParaRPr lang="es-CL"/>
        </a:p>
      </dgm:t>
    </dgm:pt>
    <dgm:pt modelId="{25E06B86-28AA-4BB5-885C-7B9EFA472A1C}" type="sibTrans" cxnId="{9894AFFE-489C-4776-B940-957BA031774B}">
      <dgm:prSet/>
      <dgm:spPr/>
      <dgm:t>
        <a:bodyPr/>
        <a:lstStyle/>
        <a:p>
          <a:endParaRPr lang="es-CL"/>
        </a:p>
      </dgm:t>
    </dgm:pt>
    <dgm:pt modelId="{19326BE6-6B07-47CB-909D-EDF75E3DD5B2}">
      <dgm:prSet phldrT="[Texto]"/>
      <dgm:spPr/>
      <dgm:t>
        <a:bodyPr/>
        <a:lstStyle/>
        <a:p>
          <a:r>
            <a:rPr lang="es-CL" dirty="0"/>
            <a:t>Migración/Adherencia de proyectos</a:t>
          </a:r>
        </a:p>
      </dgm:t>
    </dgm:pt>
    <dgm:pt modelId="{E6C9F706-B4F7-497E-BF6B-BD30E7147B8F}" type="parTrans" cxnId="{FC0988E2-149F-47D1-AA59-3DBBABBFB1A8}">
      <dgm:prSet/>
      <dgm:spPr/>
      <dgm:t>
        <a:bodyPr/>
        <a:lstStyle/>
        <a:p>
          <a:endParaRPr lang="es-CL"/>
        </a:p>
      </dgm:t>
    </dgm:pt>
    <dgm:pt modelId="{5E06F60B-4200-4A11-8D84-22FE22B59E12}" type="sibTrans" cxnId="{FC0988E2-149F-47D1-AA59-3DBBABBFB1A8}">
      <dgm:prSet/>
      <dgm:spPr/>
      <dgm:t>
        <a:bodyPr/>
        <a:lstStyle/>
        <a:p>
          <a:endParaRPr lang="es-CL"/>
        </a:p>
      </dgm:t>
    </dgm:pt>
    <dgm:pt modelId="{4444D099-7941-4503-AF65-669164EFCFDB}" type="pres">
      <dgm:prSet presAssocID="{F902749D-A8DB-4323-A65E-6D9D88B5827C}" presName="diagram" presStyleCnt="0">
        <dgm:presLayoutVars>
          <dgm:dir/>
          <dgm:resizeHandles val="exact"/>
        </dgm:presLayoutVars>
      </dgm:prSet>
      <dgm:spPr/>
    </dgm:pt>
    <dgm:pt modelId="{87119E7D-9A95-46BF-8984-6B671DC25888}" type="pres">
      <dgm:prSet presAssocID="{EE11DE91-7C8A-4EA7-BFC9-3FBD47C1B1AF}" presName="node" presStyleLbl="node1" presStyleIdx="0" presStyleCnt="4">
        <dgm:presLayoutVars>
          <dgm:bulletEnabled val="1"/>
        </dgm:presLayoutVars>
      </dgm:prSet>
      <dgm:spPr/>
    </dgm:pt>
    <dgm:pt modelId="{940A4B19-F5B8-4038-9C3D-70785A291A90}" type="pres">
      <dgm:prSet presAssocID="{9C0AA736-D40D-4766-96E0-9465447202B8}" presName="sibTrans" presStyleCnt="0"/>
      <dgm:spPr/>
    </dgm:pt>
    <dgm:pt modelId="{473BB5A4-9FAE-4754-BE07-290AD63243F9}" type="pres">
      <dgm:prSet presAssocID="{4D14C4D3-626D-4A34-8E07-6B1CB0936577}" presName="node" presStyleLbl="node1" presStyleIdx="1" presStyleCnt="4">
        <dgm:presLayoutVars>
          <dgm:bulletEnabled val="1"/>
        </dgm:presLayoutVars>
      </dgm:prSet>
      <dgm:spPr/>
    </dgm:pt>
    <dgm:pt modelId="{C28FFA50-1654-45A2-840E-564D17FC3205}" type="pres">
      <dgm:prSet presAssocID="{0EDA1FD1-AD9B-4F48-879B-0B8D171D78A1}" presName="sibTrans" presStyleCnt="0"/>
      <dgm:spPr/>
    </dgm:pt>
    <dgm:pt modelId="{7A036355-3A0F-4A66-B543-0322484DB893}" type="pres">
      <dgm:prSet presAssocID="{A12366FF-DB12-4B73-8524-E06EFAD68C6D}" presName="node" presStyleLbl="node1" presStyleIdx="2" presStyleCnt="4">
        <dgm:presLayoutVars>
          <dgm:bulletEnabled val="1"/>
        </dgm:presLayoutVars>
      </dgm:prSet>
      <dgm:spPr/>
    </dgm:pt>
    <dgm:pt modelId="{6E5FF9B1-C014-45DE-9BB9-C86D960FB135}" type="pres">
      <dgm:prSet presAssocID="{25E06B86-28AA-4BB5-885C-7B9EFA472A1C}" presName="sibTrans" presStyleCnt="0"/>
      <dgm:spPr/>
    </dgm:pt>
    <dgm:pt modelId="{436B5B94-612B-491A-9EEC-99CCEFC18906}" type="pres">
      <dgm:prSet presAssocID="{19326BE6-6B07-47CB-909D-EDF75E3DD5B2}" presName="node" presStyleLbl="node1" presStyleIdx="3" presStyleCnt="4">
        <dgm:presLayoutVars>
          <dgm:bulletEnabled val="1"/>
        </dgm:presLayoutVars>
      </dgm:prSet>
      <dgm:spPr/>
    </dgm:pt>
  </dgm:ptLst>
  <dgm:cxnLst>
    <dgm:cxn modelId="{79FDC908-5065-4119-9FFE-7C106F8E4D53}" type="presOf" srcId="{F902749D-A8DB-4323-A65E-6D9D88B5827C}" destId="{4444D099-7941-4503-AF65-669164EFCFDB}" srcOrd="0" destOrd="0" presId="urn:microsoft.com/office/officeart/2005/8/layout/default"/>
    <dgm:cxn modelId="{5DD40319-FE8B-4FBC-9474-185F11996B4B}" type="presOf" srcId="{4D14C4D3-626D-4A34-8E07-6B1CB0936577}" destId="{473BB5A4-9FAE-4754-BE07-290AD63243F9}" srcOrd="0" destOrd="0" presId="urn:microsoft.com/office/officeart/2005/8/layout/default"/>
    <dgm:cxn modelId="{7F0C604B-8E23-4D08-83C4-85B9CEB3F863}" srcId="{F902749D-A8DB-4323-A65E-6D9D88B5827C}" destId="{4D14C4D3-626D-4A34-8E07-6B1CB0936577}" srcOrd="1" destOrd="0" parTransId="{77343532-7606-4E8F-9D23-913E1FA9C105}" sibTransId="{0EDA1FD1-AD9B-4F48-879B-0B8D171D78A1}"/>
    <dgm:cxn modelId="{99C82895-ACA1-491D-A0F6-C0A119758E7B}" type="presOf" srcId="{EE11DE91-7C8A-4EA7-BFC9-3FBD47C1B1AF}" destId="{87119E7D-9A95-46BF-8984-6B671DC25888}" srcOrd="0" destOrd="0" presId="urn:microsoft.com/office/officeart/2005/8/layout/default"/>
    <dgm:cxn modelId="{BAA2109D-9401-4BD8-9980-3C62B4AC426F}" srcId="{F902749D-A8DB-4323-A65E-6D9D88B5827C}" destId="{EE11DE91-7C8A-4EA7-BFC9-3FBD47C1B1AF}" srcOrd="0" destOrd="0" parTransId="{7582648B-BFD5-4AF1-8360-D59F8228631D}" sibTransId="{9C0AA736-D40D-4766-96E0-9465447202B8}"/>
    <dgm:cxn modelId="{7269DBC4-64FA-4F06-B9CD-032831E88C27}" type="presOf" srcId="{19326BE6-6B07-47CB-909D-EDF75E3DD5B2}" destId="{436B5B94-612B-491A-9EEC-99CCEFC18906}" srcOrd="0" destOrd="0" presId="urn:microsoft.com/office/officeart/2005/8/layout/default"/>
    <dgm:cxn modelId="{FC0988E2-149F-47D1-AA59-3DBBABBFB1A8}" srcId="{F902749D-A8DB-4323-A65E-6D9D88B5827C}" destId="{19326BE6-6B07-47CB-909D-EDF75E3DD5B2}" srcOrd="3" destOrd="0" parTransId="{E6C9F706-B4F7-497E-BF6B-BD30E7147B8F}" sibTransId="{5E06F60B-4200-4A11-8D84-22FE22B59E12}"/>
    <dgm:cxn modelId="{18CB2DF3-9188-4081-95EC-FD3F3CB5EFCA}" type="presOf" srcId="{A12366FF-DB12-4B73-8524-E06EFAD68C6D}" destId="{7A036355-3A0F-4A66-B543-0322484DB893}" srcOrd="0" destOrd="0" presId="urn:microsoft.com/office/officeart/2005/8/layout/default"/>
    <dgm:cxn modelId="{9894AFFE-489C-4776-B940-957BA031774B}" srcId="{F902749D-A8DB-4323-A65E-6D9D88B5827C}" destId="{A12366FF-DB12-4B73-8524-E06EFAD68C6D}" srcOrd="2" destOrd="0" parTransId="{D121D03D-C92F-4003-8B5A-34E907B5FDC8}" sibTransId="{25E06B86-28AA-4BB5-885C-7B9EFA472A1C}"/>
    <dgm:cxn modelId="{C07A38A6-4CD3-4E6B-A271-307683FFF5E3}" type="presParOf" srcId="{4444D099-7941-4503-AF65-669164EFCFDB}" destId="{87119E7D-9A95-46BF-8984-6B671DC25888}" srcOrd="0" destOrd="0" presId="urn:microsoft.com/office/officeart/2005/8/layout/default"/>
    <dgm:cxn modelId="{AC17B751-62E2-45C8-891F-3C344F71D7C0}" type="presParOf" srcId="{4444D099-7941-4503-AF65-669164EFCFDB}" destId="{940A4B19-F5B8-4038-9C3D-70785A291A90}" srcOrd="1" destOrd="0" presId="urn:microsoft.com/office/officeart/2005/8/layout/default"/>
    <dgm:cxn modelId="{96B1EC9F-C580-4B03-9E81-3218875CC24F}" type="presParOf" srcId="{4444D099-7941-4503-AF65-669164EFCFDB}" destId="{473BB5A4-9FAE-4754-BE07-290AD63243F9}" srcOrd="2" destOrd="0" presId="urn:microsoft.com/office/officeart/2005/8/layout/default"/>
    <dgm:cxn modelId="{CB4B1DEF-1973-4284-AA5C-DAEB5E091DC9}" type="presParOf" srcId="{4444D099-7941-4503-AF65-669164EFCFDB}" destId="{C28FFA50-1654-45A2-840E-564D17FC3205}" srcOrd="3" destOrd="0" presId="urn:microsoft.com/office/officeart/2005/8/layout/default"/>
    <dgm:cxn modelId="{C4A2FC05-863B-4FF3-B6F8-53D5D4F58800}" type="presParOf" srcId="{4444D099-7941-4503-AF65-669164EFCFDB}" destId="{7A036355-3A0F-4A66-B543-0322484DB893}" srcOrd="4" destOrd="0" presId="urn:microsoft.com/office/officeart/2005/8/layout/default"/>
    <dgm:cxn modelId="{AF224355-3018-4BC6-A2D1-4AB6C20DC177}" type="presParOf" srcId="{4444D099-7941-4503-AF65-669164EFCFDB}" destId="{6E5FF9B1-C014-45DE-9BB9-C86D960FB135}" srcOrd="5" destOrd="0" presId="urn:microsoft.com/office/officeart/2005/8/layout/default"/>
    <dgm:cxn modelId="{CBD0720F-32AD-4919-8721-4D4C3A8B0329}" type="presParOf" srcId="{4444D099-7941-4503-AF65-669164EFCFDB}" destId="{436B5B94-612B-491A-9EEC-99CCEFC18906}"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6BAA9-F85A-4B9D-A341-C481ED5601CB}">
      <dsp:nvSpPr>
        <dsp:cNvPr id="0" name=""/>
        <dsp:cNvSpPr/>
      </dsp:nvSpPr>
      <dsp:spPr>
        <a:xfrm>
          <a:off x="6939" y="0"/>
          <a:ext cx="1057661" cy="10576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B14C8A-00FA-4223-B243-F8108F3DD45E}">
      <dsp:nvSpPr>
        <dsp:cNvPr id="0" name=""/>
        <dsp:cNvSpPr/>
      </dsp:nvSpPr>
      <dsp:spPr>
        <a:xfrm>
          <a:off x="6939" y="1220434"/>
          <a:ext cx="3021889" cy="453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s-CL" sz="1600" kern="1200" dirty="0"/>
            <a:t>Introducción</a:t>
          </a:r>
          <a:endParaRPr lang="en-US" sz="1600" kern="1200" dirty="0"/>
        </a:p>
      </dsp:txBody>
      <dsp:txXfrm>
        <a:off x="6939" y="1220434"/>
        <a:ext cx="3021889" cy="453283"/>
      </dsp:txXfrm>
    </dsp:sp>
    <dsp:sp modelId="{3C21ADAB-C55E-417D-9C41-B39DE8E8A74A}">
      <dsp:nvSpPr>
        <dsp:cNvPr id="0" name=""/>
        <dsp:cNvSpPr/>
      </dsp:nvSpPr>
      <dsp:spPr>
        <a:xfrm>
          <a:off x="6939" y="1749426"/>
          <a:ext cx="3021889" cy="2035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s-CL" sz="1200" kern="1200" dirty="0"/>
            <a:t>Desafíos</a:t>
          </a:r>
          <a:endParaRPr lang="en-US" sz="1200" kern="1200" dirty="0"/>
        </a:p>
        <a:p>
          <a:pPr marL="0" lvl="0" indent="0" algn="l" defTabSz="533400">
            <a:lnSpc>
              <a:spcPct val="90000"/>
            </a:lnSpc>
            <a:spcBef>
              <a:spcPct val="0"/>
            </a:spcBef>
            <a:spcAft>
              <a:spcPct val="35000"/>
            </a:spcAft>
            <a:buNone/>
          </a:pPr>
          <a:r>
            <a:rPr lang="es-CL" sz="1200" kern="1200" dirty="0"/>
            <a:t>Objetivos de Proyecto</a:t>
          </a:r>
          <a:endParaRPr lang="en-US" sz="1200" kern="1200" dirty="0"/>
        </a:p>
        <a:p>
          <a:pPr marL="0" lvl="0" indent="0" algn="l" defTabSz="533400">
            <a:lnSpc>
              <a:spcPct val="90000"/>
            </a:lnSpc>
            <a:spcBef>
              <a:spcPct val="0"/>
            </a:spcBef>
            <a:spcAft>
              <a:spcPct val="35000"/>
            </a:spcAft>
            <a:buNone/>
          </a:pPr>
          <a:r>
            <a:rPr lang="es-CL" sz="1200" kern="1200" dirty="0"/>
            <a:t>Métricas Agile</a:t>
          </a:r>
          <a:endParaRPr lang="en-US" sz="1200" kern="1200" dirty="0"/>
        </a:p>
        <a:p>
          <a:pPr marL="0" lvl="0" indent="0" algn="l" defTabSz="533400">
            <a:lnSpc>
              <a:spcPct val="90000"/>
            </a:lnSpc>
            <a:spcBef>
              <a:spcPct val="0"/>
            </a:spcBef>
            <a:spcAft>
              <a:spcPct val="35000"/>
            </a:spcAft>
            <a:buNone/>
          </a:pPr>
          <a:r>
            <a:rPr lang="es-CL" sz="1200" kern="1200" dirty="0"/>
            <a:t>Workflow Unificado</a:t>
          </a:r>
          <a:endParaRPr lang="en-US" sz="1200" kern="1200" dirty="0"/>
        </a:p>
        <a:p>
          <a:pPr marL="0" lvl="0" indent="0" algn="l" defTabSz="533400">
            <a:lnSpc>
              <a:spcPct val="90000"/>
            </a:lnSpc>
            <a:spcBef>
              <a:spcPct val="0"/>
            </a:spcBef>
            <a:spcAft>
              <a:spcPct val="35000"/>
            </a:spcAft>
            <a:buNone/>
          </a:pPr>
          <a:r>
            <a:rPr lang="es-CL" sz="1200" kern="1200" dirty="0"/>
            <a:t>Herramientas (Jira , EazyBi, ATM)</a:t>
          </a:r>
          <a:endParaRPr lang="en-US" sz="1200" kern="1200" dirty="0"/>
        </a:p>
      </dsp:txBody>
      <dsp:txXfrm>
        <a:off x="6939" y="1749426"/>
        <a:ext cx="3021889" cy="2035992"/>
      </dsp:txXfrm>
    </dsp:sp>
    <dsp:sp modelId="{3EDE047B-4DE8-4D0C-B33C-67341A8FB1BF}">
      <dsp:nvSpPr>
        <dsp:cNvPr id="0" name=""/>
        <dsp:cNvSpPr/>
      </dsp:nvSpPr>
      <dsp:spPr>
        <a:xfrm>
          <a:off x="3557659" y="0"/>
          <a:ext cx="1057661" cy="10576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EEF555-4067-4FAF-AECD-923E2D214CAF}">
      <dsp:nvSpPr>
        <dsp:cNvPr id="0" name=""/>
        <dsp:cNvSpPr/>
      </dsp:nvSpPr>
      <dsp:spPr>
        <a:xfrm>
          <a:off x="3557659" y="1220434"/>
          <a:ext cx="3021889" cy="453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s-CL" sz="1600" kern="1200" dirty="0"/>
            <a:t>Implementación guía de adherencia</a:t>
          </a:r>
          <a:endParaRPr lang="en-US" sz="1600" kern="1200" dirty="0"/>
        </a:p>
      </dsp:txBody>
      <dsp:txXfrm>
        <a:off x="3557659" y="1220434"/>
        <a:ext cx="3021889" cy="453283"/>
      </dsp:txXfrm>
    </dsp:sp>
    <dsp:sp modelId="{7D84F352-A854-443C-819A-CEE68652344C}">
      <dsp:nvSpPr>
        <dsp:cNvPr id="0" name=""/>
        <dsp:cNvSpPr/>
      </dsp:nvSpPr>
      <dsp:spPr>
        <a:xfrm>
          <a:off x="3557659" y="1749426"/>
          <a:ext cx="3021889" cy="2035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s-CL" sz="1200" kern="1200" dirty="0"/>
            <a:t>Proyecto Jira Modelo</a:t>
          </a:r>
          <a:endParaRPr lang="en-US" sz="1200" kern="1200" dirty="0"/>
        </a:p>
        <a:p>
          <a:pPr marL="0" lvl="0" indent="0" algn="l" defTabSz="533400">
            <a:lnSpc>
              <a:spcPct val="90000"/>
            </a:lnSpc>
            <a:spcBef>
              <a:spcPct val="0"/>
            </a:spcBef>
            <a:spcAft>
              <a:spcPct val="35000"/>
            </a:spcAft>
            <a:buNone/>
          </a:pPr>
          <a:r>
            <a:rPr lang="es-CL" sz="1200" kern="1200" dirty="0"/>
            <a:t>Categorías de Proyecto</a:t>
          </a:r>
          <a:endParaRPr lang="en-US" sz="1200" kern="1200" dirty="0"/>
        </a:p>
        <a:p>
          <a:pPr marL="0" lvl="0" indent="0" algn="l" defTabSz="533400">
            <a:lnSpc>
              <a:spcPct val="90000"/>
            </a:lnSpc>
            <a:spcBef>
              <a:spcPct val="0"/>
            </a:spcBef>
            <a:spcAft>
              <a:spcPct val="35000"/>
            </a:spcAft>
            <a:buNone/>
          </a:pPr>
          <a:r>
            <a:rPr lang="es-CL" sz="1200" kern="1200" dirty="0"/>
            <a:t>Componentes de Proyecto</a:t>
          </a:r>
          <a:endParaRPr lang="en-US" sz="1200" kern="1200" dirty="0"/>
        </a:p>
        <a:p>
          <a:pPr marL="0" lvl="0" indent="0" algn="l" defTabSz="533400">
            <a:lnSpc>
              <a:spcPct val="90000"/>
            </a:lnSpc>
            <a:spcBef>
              <a:spcPct val="0"/>
            </a:spcBef>
            <a:spcAft>
              <a:spcPct val="35000"/>
            </a:spcAft>
            <a:buNone/>
          </a:pPr>
          <a:r>
            <a:rPr lang="es-CL" sz="1200" kern="1200" dirty="0"/>
            <a:t>Estándar de Proyecto</a:t>
          </a:r>
          <a:endParaRPr lang="en-US" sz="1200" kern="1200" dirty="0"/>
        </a:p>
        <a:p>
          <a:pPr marL="0" lvl="0" indent="0" algn="l" defTabSz="533400">
            <a:lnSpc>
              <a:spcPct val="90000"/>
            </a:lnSpc>
            <a:spcBef>
              <a:spcPct val="0"/>
            </a:spcBef>
            <a:spcAft>
              <a:spcPct val="35000"/>
            </a:spcAft>
            <a:buNone/>
          </a:pPr>
          <a:r>
            <a:rPr lang="es-CL" sz="1200" kern="1200" dirty="0"/>
            <a:t>Esquema de Issue Type Unificado</a:t>
          </a:r>
          <a:endParaRPr lang="en-US" sz="1200" kern="1200" dirty="0"/>
        </a:p>
        <a:p>
          <a:pPr marL="0" lvl="0" indent="0" algn="l" defTabSz="533400">
            <a:lnSpc>
              <a:spcPct val="90000"/>
            </a:lnSpc>
            <a:spcBef>
              <a:spcPct val="0"/>
            </a:spcBef>
            <a:spcAft>
              <a:spcPct val="35000"/>
            </a:spcAft>
            <a:buNone/>
          </a:pPr>
          <a:r>
            <a:rPr lang="es-CL" sz="1200" kern="1200" dirty="0"/>
            <a:t>Esquema de Workflow Unificado</a:t>
          </a:r>
          <a:endParaRPr lang="en-US" sz="1200" kern="1200" dirty="0"/>
        </a:p>
        <a:p>
          <a:pPr marL="0" lvl="0" indent="0" algn="l" defTabSz="533400">
            <a:lnSpc>
              <a:spcPct val="90000"/>
            </a:lnSpc>
            <a:spcBef>
              <a:spcPct val="0"/>
            </a:spcBef>
            <a:spcAft>
              <a:spcPct val="35000"/>
            </a:spcAft>
            <a:buNone/>
          </a:pPr>
          <a:r>
            <a:rPr lang="es-CL" sz="1200" kern="1200" dirty="0"/>
            <a:t>Jira Software Agile</a:t>
          </a:r>
          <a:endParaRPr lang="en-US" sz="1200" kern="1200" dirty="0"/>
        </a:p>
        <a:p>
          <a:pPr marL="0" lvl="0" indent="0" algn="l" defTabSz="533400">
            <a:lnSpc>
              <a:spcPct val="90000"/>
            </a:lnSpc>
            <a:spcBef>
              <a:spcPct val="0"/>
            </a:spcBef>
            <a:spcAft>
              <a:spcPct val="35000"/>
            </a:spcAft>
            <a:buNone/>
          </a:pPr>
          <a:r>
            <a:rPr lang="es-CL" sz="1200" kern="1200" dirty="0"/>
            <a:t>Migración de proyectos.</a:t>
          </a:r>
          <a:endParaRPr lang="en-US" sz="1200" kern="1200" dirty="0"/>
        </a:p>
        <a:p>
          <a:pPr marL="0" lvl="0" indent="0" algn="l" defTabSz="533400">
            <a:lnSpc>
              <a:spcPct val="90000"/>
            </a:lnSpc>
            <a:spcBef>
              <a:spcPct val="0"/>
            </a:spcBef>
            <a:spcAft>
              <a:spcPct val="35000"/>
            </a:spcAft>
            <a:buNone/>
          </a:pPr>
          <a:r>
            <a:rPr lang="es-CL" sz="1200" kern="1200" dirty="0"/>
            <a:t>Dashboards</a:t>
          </a:r>
          <a:endParaRPr lang="en-US" sz="1200" kern="1200" dirty="0"/>
        </a:p>
      </dsp:txBody>
      <dsp:txXfrm>
        <a:off x="3557659" y="1749426"/>
        <a:ext cx="3021889" cy="20359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C2A08-B022-432E-8F22-BD305CD9E035}">
      <dsp:nvSpPr>
        <dsp:cNvPr id="0" name=""/>
        <dsp:cNvSpPr/>
      </dsp:nvSpPr>
      <dsp:spPr>
        <a:xfrm>
          <a:off x="800" y="71094"/>
          <a:ext cx="3122355" cy="18734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CL" sz="2900" kern="1200" dirty="0"/>
            <a:t>Poca visibilidad del estado de los proyectos.</a:t>
          </a:r>
        </a:p>
      </dsp:txBody>
      <dsp:txXfrm>
        <a:off x="800" y="71094"/>
        <a:ext cx="3122355" cy="1873413"/>
      </dsp:txXfrm>
    </dsp:sp>
    <dsp:sp modelId="{C99F0E4C-B186-407E-9C1A-52B0DEA22934}">
      <dsp:nvSpPr>
        <dsp:cNvPr id="0" name=""/>
        <dsp:cNvSpPr/>
      </dsp:nvSpPr>
      <dsp:spPr>
        <a:xfrm>
          <a:off x="3435391" y="71094"/>
          <a:ext cx="3122355" cy="18734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CL" sz="2900" kern="1200" dirty="0"/>
            <a:t>Gestión manual de métricas de proceso de desarrollo Agile.</a:t>
          </a:r>
        </a:p>
      </dsp:txBody>
      <dsp:txXfrm>
        <a:off x="3435391" y="71094"/>
        <a:ext cx="3122355" cy="1873413"/>
      </dsp:txXfrm>
    </dsp:sp>
    <dsp:sp modelId="{F9E18716-E7D4-4979-998E-9192633808E8}">
      <dsp:nvSpPr>
        <dsp:cNvPr id="0" name=""/>
        <dsp:cNvSpPr/>
      </dsp:nvSpPr>
      <dsp:spPr>
        <a:xfrm>
          <a:off x="800" y="2256742"/>
          <a:ext cx="3122355" cy="18734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CL" sz="2900" kern="1200" dirty="0"/>
            <a:t>Configuración heterogénea de proyectos Agile.</a:t>
          </a:r>
        </a:p>
      </dsp:txBody>
      <dsp:txXfrm>
        <a:off x="800" y="2256742"/>
        <a:ext cx="3122355" cy="1873413"/>
      </dsp:txXfrm>
    </dsp:sp>
    <dsp:sp modelId="{CF1CCEB4-6D5C-43E3-ABB0-C538C503D085}">
      <dsp:nvSpPr>
        <dsp:cNvPr id="0" name=""/>
        <dsp:cNvSpPr/>
      </dsp:nvSpPr>
      <dsp:spPr>
        <a:xfrm>
          <a:off x="3435391" y="2256742"/>
          <a:ext cx="3122355" cy="18734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CL" sz="2900" kern="1200" dirty="0"/>
            <a:t>Capacidades limitadas de reportería de Jira Software.</a:t>
          </a:r>
        </a:p>
      </dsp:txBody>
      <dsp:txXfrm>
        <a:off x="3435391" y="2256742"/>
        <a:ext cx="3122355" cy="18734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19E7D-9A95-46BF-8984-6B671DC25888}">
      <dsp:nvSpPr>
        <dsp:cNvPr id="0" name=""/>
        <dsp:cNvSpPr/>
      </dsp:nvSpPr>
      <dsp:spPr>
        <a:xfrm>
          <a:off x="992" y="194138"/>
          <a:ext cx="3869531" cy="2321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CL" sz="3100" kern="1200" dirty="0"/>
            <a:t>Recolectar métricas de proceso Agile.</a:t>
          </a:r>
        </a:p>
      </dsp:txBody>
      <dsp:txXfrm>
        <a:off x="992" y="194138"/>
        <a:ext cx="3869531" cy="2321718"/>
      </dsp:txXfrm>
    </dsp:sp>
    <dsp:sp modelId="{473BB5A4-9FAE-4754-BE07-290AD63243F9}">
      <dsp:nvSpPr>
        <dsp:cNvPr id="0" name=""/>
        <dsp:cNvSpPr/>
      </dsp:nvSpPr>
      <dsp:spPr>
        <a:xfrm>
          <a:off x="4257476" y="194138"/>
          <a:ext cx="3869531" cy="2321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CL" sz="3100" kern="1200" dirty="0"/>
            <a:t>Generación automática de Dashboards.</a:t>
          </a:r>
        </a:p>
      </dsp:txBody>
      <dsp:txXfrm>
        <a:off x="4257476" y="194138"/>
        <a:ext cx="3869531" cy="2321718"/>
      </dsp:txXfrm>
    </dsp:sp>
    <dsp:sp modelId="{7A036355-3A0F-4A66-B543-0322484DB893}">
      <dsp:nvSpPr>
        <dsp:cNvPr id="0" name=""/>
        <dsp:cNvSpPr/>
      </dsp:nvSpPr>
      <dsp:spPr>
        <a:xfrm>
          <a:off x="992" y="2902810"/>
          <a:ext cx="3869531" cy="2321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CL" sz="3100" kern="1200" dirty="0"/>
            <a:t>Estandarización de modelo de proyecto.</a:t>
          </a:r>
        </a:p>
      </dsp:txBody>
      <dsp:txXfrm>
        <a:off x="992" y="2902810"/>
        <a:ext cx="3869531" cy="2321718"/>
      </dsp:txXfrm>
    </dsp:sp>
    <dsp:sp modelId="{436B5B94-612B-491A-9EEC-99CCEFC18906}">
      <dsp:nvSpPr>
        <dsp:cNvPr id="0" name=""/>
        <dsp:cNvSpPr/>
      </dsp:nvSpPr>
      <dsp:spPr>
        <a:xfrm>
          <a:off x="4257476" y="2902810"/>
          <a:ext cx="3869531" cy="23217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CL" sz="3100" kern="1200" dirty="0"/>
            <a:t>Migración/Adherencia de proyectos</a:t>
          </a:r>
        </a:p>
      </dsp:txBody>
      <dsp:txXfrm>
        <a:off x="4257476" y="2902810"/>
        <a:ext cx="3869531" cy="232171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L"/>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65AF6A2-6506-4419-A892-DEFFCE184E70}" type="datetimeFigureOut">
              <a:rPr lang="es-CL" smtClean="0"/>
              <a:t>10-11-20</a:t>
            </a:fld>
            <a:endParaRPr lang="es-CL"/>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CL"/>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35E1BAA-BFC1-4BAA-A5BB-9787642495E8}" type="slidenum">
              <a:rPr lang="es-CL" smtClean="0"/>
              <a:t>‹Nº›</a:t>
            </a:fld>
            <a:endParaRPr lang="es-CL"/>
          </a:p>
        </p:txBody>
      </p:sp>
    </p:spTree>
    <p:extLst>
      <p:ext uri="{BB962C8B-B14F-4D97-AF65-F5344CB8AC3E}">
        <p14:creationId xmlns:p14="http://schemas.microsoft.com/office/powerpoint/2010/main" val="1078661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023AF1-F756-8B46-8EB8-E4624151C222}" type="datetimeFigureOut">
              <a:rPr lang="es-CL" smtClean="0"/>
              <a:t>10-11-20</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912F7-A5CE-0A46-A2B1-6080A3747758}" type="slidenum">
              <a:rPr lang="es-CL" smtClean="0"/>
              <a:t>‹Nº›</a:t>
            </a:fld>
            <a:endParaRPr lang="es-CL"/>
          </a:p>
        </p:txBody>
      </p:sp>
    </p:spTree>
    <p:extLst>
      <p:ext uri="{BB962C8B-B14F-4D97-AF65-F5344CB8AC3E}">
        <p14:creationId xmlns:p14="http://schemas.microsoft.com/office/powerpoint/2010/main" val="3530163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Objetivo del Proyecto</a:t>
            </a:r>
          </a:p>
          <a:p>
            <a:endParaRPr lang="es-CL" dirty="0"/>
          </a:p>
          <a:p>
            <a:r>
              <a:rPr lang="es-CL" dirty="0"/>
              <a:t>Problemas a resolver</a:t>
            </a:r>
          </a:p>
          <a:p>
            <a:endParaRPr lang="es-CL" dirty="0"/>
          </a:p>
          <a:p>
            <a:pPr marL="171450" indent="-171450">
              <a:buFont typeface="Arial" panose="020B0604020202020204" pitchFamily="34" charset="0"/>
              <a:buChar char="•"/>
            </a:pPr>
            <a:r>
              <a:rPr lang="es-CL" dirty="0"/>
              <a:t>Gestion manual de métricas del proyecto.</a:t>
            </a:r>
          </a:p>
          <a:p>
            <a:pPr marL="171450" indent="-171450">
              <a:buFont typeface="Arial" panose="020B0604020202020204" pitchFamily="34" charset="0"/>
              <a:buChar char="•"/>
            </a:pPr>
            <a:r>
              <a:rPr lang="es-CL" dirty="0"/>
              <a:t>Configuración heterogenea de proyectos Agile. </a:t>
            </a:r>
          </a:p>
          <a:p>
            <a:pPr marL="171450" indent="-171450">
              <a:buFont typeface="Arial" panose="020B0604020202020204" pitchFamily="34" charset="0"/>
              <a:buChar char="•"/>
            </a:pPr>
            <a:r>
              <a:rPr lang="es-CL" dirty="0"/>
              <a:t>Poca visibilidad del estado de los proyectos.</a:t>
            </a:r>
          </a:p>
        </p:txBody>
      </p:sp>
      <p:sp>
        <p:nvSpPr>
          <p:cNvPr id="4" name="Marcador de número de diapositiva 3"/>
          <p:cNvSpPr>
            <a:spLocks noGrp="1"/>
          </p:cNvSpPr>
          <p:nvPr>
            <p:ph type="sldNum" sz="quarter" idx="5"/>
          </p:nvPr>
        </p:nvSpPr>
        <p:spPr/>
        <p:txBody>
          <a:bodyPr/>
          <a:lstStyle/>
          <a:p>
            <a:fld id="{1F3912F7-A5CE-0A46-A2B1-6080A3747758}" type="slidenum">
              <a:rPr lang="es-CL" smtClean="0"/>
              <a:t>3</a:t>
            </a:fld>
            <a:endParaRPr lang="es-CL" dirty="0"/>
          </a:p>
        </p:txBody>
      </p:sp>
    </p:spTree>
    <p:extLst>
      <p:ext uri="{BB962C8B-B14F-4D97-AF65-F5344CB8AC3E}">
        <p14:creationId xmlns:p14="http://schemas.microsoft.com/office/powerpoint/2010/main" val="2940990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Métricas Agile -Throughput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Definición:</a:t>
            </a:r>
          </a:p>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12</a:t>
            </a:fld>
            <a:endParaRPr lang="es-CL" dirty="0"/>
          </a:p>
        </p:txBody>
      </p:sp>
    </p:spTree>
    <p:extLst>
      <p:ext uri="{BB962C8B-B14F-4D97-AF65-F5344CB8AC3E}">
        <p14:creationId xmlns:p14="http://schemas.microsoft.com/office/powerpoint/2010/main" val="3675502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13</a:t>
            </a:fld>
            <a:endParaRPr lang="es-CL" dirty="0"/>
          </a:p>
        </p:txBody>
      </p:sp>
    </p:spTree>
    <p:extLst>
      <p:ext uri="{BB962C8B-B14F-4D97-AF65-F5344CB8AC3E}">
        <p14:creationId xmlns:p14="http://schemas.microsoft.com/office/powerpoint/2010/main" val="1042000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Métricas Agile -Throughput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Definición:</a:t>
            </a:r>
          </a:p>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14</a:t>
            </a:fld>
            <a:endParaRPr lang="es-CL" dirty="0"/>
          </a:p>
        </p:txBody>
      </p:sp>
    </p:spTree>
    <p:extLst>
      <p:ext uri="{BB962C8B-B14F-4D97-AF65-F5344CB8AC3E}">
        <p14:creationId xmlns:p14="http://schemas.microsoft.com/office/powerpoint/2010/main" val="1789484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Métricas Agile -Throughput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Definición:</a:t>
            </a:r>
          </a:p>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15</a:t>
            </a:fld>
            <a:endParaRPr lang="es-CL" dirty="0"/>
          </a:p>
        </p:txBody>
      </p:sp>
    </p:spTree>
    <p:extLst>
      <p:ext uri="{BB962C8B-B14F-4D97-AF65-F5344CB8AC3E}">
        <p14:creationId xmlns:p14="http://schemas.microsoft.com/office/powerpoint/2010/main" val="1166224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Métricas Agile -Throughput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Definición:</a:t>
            </a:r>
          </a:p>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16</a:t>
            </a:fld>
            <a:endParaRPr lang="es-CL" dirty="0"/>
          </a:p>
        </p:txBody>
      </p:sp>
    </p:spTree>
    <p:extLst>
      <p:ext uri="{BB962C8B-B14F-4D97-AF65-F5344CB8AC3E}">
        <p14:creationId xmlns:p14="http://schemas.microsoft.com/office/powerpoint/2010/main" val="470166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Métricas Agile -Throughput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Definición:</a:t>
            </a:r>
          </a:p>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17</a:t>
            </a:fld>
            <a:endParaRPr lang="es-CL" dirty="0"/>
          </a:p>
        </p:txBody>
      </p:sp>
    </p:spTree>
    <p:extLst>
      <p:ext uri="{BB962C8B-B14F-4D97-AF65-F5344CB8AC3E}">
        <p14:creationId xmlns:p14="http://schemas.microsoft.com/office/powerpoint/2010/main" val="4240432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Métricas Agile -Throughput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Definición:</a:t>
            </a:r>
          </a:p>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18</a:t>
            </a:fld>
            <a:endParaRPr lang="es-CL" dirty="0"/>
          </a:p>
        </p:txBody>
      </p:sp>
    </p:spTree>
    <p:extLst>
      <p:ext uri="{BB962C8B-B14F-4D97-AF65-F5344CB8AC3E}">
        <p14:creationId xmlns:p14="http://schemas.microsoft.com/office/powerpoint/2010/main" val="124221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Métricas Agile -Throughput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Definición:</a:t>
            </a:r>
          </a:p>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19</a:t>
            </a:fld>
            <a:endParaRPr lang="es-CL" dirty="0"/>
          </a:p>
        </p:txBody>
      </p:sp>
    </p:spTree>
    <p:extLst>
      <p:ext uri="{BB962C8B-B14F-4D97-AF65-F5344CB8AC3E}">
        <p14:creationId xmlns:p14="http://schemas.microsoft.com/office/powerpoint/2010/main" val="1362272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Métricas Agile -Throughput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Definición:</a:t>
            </a:r>
          </a:p>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20</a:t>
            </a:fld>
            <a:endParaRPr lang="es-CL" dirty="0"/>
          </a:p>
        </p:txBody>
      </p:sp>
    </p:spTree>
    <p:extLst>
      <p:ext uri="{BB962C8B-B14F-4D97-AF65-F5344CB8AC3E}">
        <p14:creationId xmlns:p14="http://schemas.microsoft.com/office/powerpoint/2010/main" val="977704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Métricas Agile -Throughput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Definición:</a:t>
            </a:r>
          </a:p>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21</a:t>
            </a:fld>
            <a:endParaRPr lang="es-CL" dirty="0"/>
          </a:p>
        </p:txBody>
      </p:sp>
    </p:spTree>
    <p:extLst>
      <p:ext uri="{BB962C8B-B14F-4D97-AF65-F5344CB8AC3E}">
        <p14:creationId xmlns:p14="http://schemas.microsoft.com/office/powerpoint/2010/main" val="1376355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Objetivo del Proyecto</a:t>
            </a:r>
          </a:p>
          <a:p>
            <a:endParaRPr lang="es-CL" dirty="0"/>
          </a:p>
          <a:p>
            <a:r>
              <a:rPr lang="es-CL" dirty="0"/>
              <a:t>Mejorar la gestión de proyectos agile mediante la automatización de reportería de data en Jira.</a:t>
            </a:r>
          </a:p>
          <a:p>
            <a:endParaRPr lang="es-CL" dirty="0"/>
          </a:p>
          <a:p>
            <a:r>
              <a:rPr lang="es-CL" dirty="0"/>
              <a:t>Objeticos específicos</a:t>
            </a:r>
          </a:p>
          <a:p>
            <a:endParaRPr lang="es-CL" dirty="0"/>
          </a:p>
          <a:p>
            <a:pPr marL="171450" indent="-171450">
              <a:buFont typeface="Arial" panose="020B0604020202020204" pitchFamily="34" charset="0"/>
              <a:buChar char="•"/>
            </a:pPr>
            <a:r>
              <a:rPr lang="es-CL" dirty="0"/>
              <a:t>Generar métricas del proceso de desarrollo Agile.</a:t>
            </a:r>
          </a:p>
          <a:p>
            <a:pPr marL="171450" indent="-171450">
              <a:buFont typeface="Arial" panose="020B0604020202020204" pitchFamily="34" charset="0"/>
              <a:buChar char="•"/>
            </a:pPr>
            <a:r>
              <a:rPr lang="es-CL" dirty="0"/>
              <a:t>Generación automática de dashboards de métricas.</a:t>
            </a:r>
          </a:p>
          <a:p>
            <a:pPr marL="171450" indent="-171450">
              <a:buFont typeface="Arial" panose="020B0604020202020204" pitchFamily="34" charset="0"/>
              <a:buChar char="•"/>
            </a:pPr>
            <a:r>
              <a:rPr lang="es-CL" dirty="0"/>
              <a:t>Estandarización de modelo de proyecto.</a:t>
            </a:r>
          </a:p>
          <a:p>
            <a:pPr marL="171450" indent="-171450">
              <a:buFont typeface="Arial" panose="020B0604020202020204" pitchFamily="34" charset="0"/>
              <a:buChar char="•"/>
            </a:pPr>
            <a:r>
              <a:rPr lang="es-CL" dirty="0"/>
              <a:t>Migració de Proyectos.</a:t>
            </a:r>
          </a:p>
        </p:txBody>
      </p:sp>
      <p:sp>
        <p:nvSpPr>
          <p:cNvPr id="4" name="Marcador de número de diapositiva 3"/>
          <p:cNvSpPr>
            <a:spLocks noGrp="1"/>
          </p:cNvSpPr>
          <p:nvPr>
            <p:ph type="sldNum" sz="quarter" idx="5"/>
          </p:nvPr>
        </p:nvSpPr>
        <p:spPr/>
        <p:txBody>
          <a:bodyPr/>
          <a:lstStyle/>
          <a:p>
            <a:fld id="{1F3912F7-A5CE-0A46-A2B1-6080A3747758}" type="slidenum">
              <a:rPr lang="es-CL" smtClean="0"/>
              <a:t>4</a:t>
            </a:fld>
            <a:endParaRPr lang="es-CL" dirty="0"/>
          </a:p>
        </p:txBody>
      </p:sp>
    </p:spTree>
    <p:extLst>
      <p:ext uri="{BB962C8B-B14F-4D97-AF65-F5344CB8AC3E}">
        <p14:creationId xmlns:p14="http://schemas.microsoft.com/office/powerpoint/2010/main" val="348972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Métricas Agile -Throughput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Definición:</a:t>
            </a:r>
          </a:p>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22</a:t>
            </a:fld>
            <a:endParaRPr lang="es-CL" dirty="0"/>
          </a:p>
        </p:txBody>
      </p:sp>
    </p:spTree>
    <p:extLst>
      <p:ext uri="{BB962C8B-B14F-4D97-AF65-F5344CB8AC3E}">
        <p14:creationId xmlns:p14="http://schemas.microsoft.com/office/powerpoint/2010/main" val="4292844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Métricas Agile -Throughput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Definición:</a:t>
            </a:r>
          </a:p>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23</a:t>
            </a:fld>
            <a:endParaRPr lang="es-CL"/>
          </a:p>
        </p:txBody>
      </p:sp>
    </p:spTree>
    <p:extLst>
      <p:ext uri="{BB962C8B-B14F-4D97-AF65-F5344CB8AC3E}">
        <p14:creationId xmlns:p14="http://schemas.microsoft.com/office/powerpoint/2010/main" val="4198167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Métricas Agile -Throughput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Definición:</a:t>
            </a:r>
          </a:p>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24</a:t>
            </a:fld>
            <a:endParaRPr lang="es-CL"/>
          </a:p>
        </p:txBody>
      </p:sp>
    </p:spTree>
    <p:extLst>
      <p:ext uri="{BB962C8B-B14F-4D97-AF65-F5344CB8AC3E}">
        <p14:creationId xmlns:p14="http://schemas.microsoft.com/office/powerpoint/2010/main" val="2937865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Jira Core: Herramienta de tracking de Issues y Workflow.</a:t>
            </a:r>
          </a:p>
          <a:p>
            <a:r>
              <a:rPr lang="es-CL" dirty="0"/>
              <a:t>Jira Software: Herramienta de Administración de proceso de desarrollo de software Agile.</a:t>
            </a:r>
          </a:p>
          <a:p>
            <a:r>
              <a:rPr lang="es-CL" dirty="0"/>
              <a:t>EazyBi: Herramienta de analisis de datos. Jira plugin.</a:t>
            </a:r>
          </a:p>
        </p:txBody>
      </p:sp>
      <p:sp>
        <p:nvSpPr>
          <p:cNvPr id="4" name="Marcador de número de diapositiva 3"/>
          <p:cNvSpPr>
            <a:spLocks noGrp="1"/>
          </p:cNvSpPr>
          <p:nvPr>
            <p:ph type="sldNum" sz="quarter" idx="5"/>
          </p:nvPr>
        </p:nvSpPr>
        <p:spPr/>
        <p:txBody>
          <a:bodyPr/>
          <a:lstStyle/>
          <a:p>
            <a:fld id="{1F3912F7-A5CE-0A46-A2B1-6080A3747758}" type="slidenum">
              <a:rPr lang="es-CL" smtClean="0"/>
              <a:t>30</a:t>
            </a:fld>
            <a:endParaRPr lang="es-CL"/>
          </a:p>
        </p:txBody>
      </p:sp>
    </p:spTree>
    <p:extLst>
      <p:ext uri="{BB962C8B-B14F-4D97-AF65-F5344CB8AC3E}">
        <p14:creationId xmlns:p14="http://schemas.microsoft.com/office/powerpoint/2010/main" val="1457085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CL" sz="2200" b="1" dirty="0">
                <a:effectLst/>
                <a:latin typeface="Helvetica Neue"/>
                <a:ea typeface="Helvetica Neue"/>
                <a:cs typeface="Helvetica Neue"/>
                <a:sym typeface="Helvetica Neue"/>
              </a:rPr>
              <a:t>Quick Explanation </a:t>
            </a:r>
            <a:endParaRPr lang="es-CL" dirty="0"/>
          </a:p>
          <a:p>
            <a:r>
              <a:rPr lang="es-CL" sz="2200" dirty="0">
                <a:effectLst/>
                <a:latin typeface="Helvetica Neue"/>
                <a:ea typeface="Helvetica Neue"/>
                <a:cs typeface="Helvetica Neue"/>
                <a:sym typeface="Helvetica Neue"/>
              </a:rPr>
              <a:t>Project – A collection of issues. Initial Attributes: </a:t>
            </a:r>
            <a:endParaRPr lang="es-CL" dirty="0"/>
          </a:p>
          <a:p>
            <a:r>
              <a:rPr lang="es-CL" sz="2200" dirty="0">
                <a:effectLst/>
                <a:latin typeface="Helvetica Neue"/>
                <a:ea typeface="Helvetica Neue"/>
                <a:cs typeface="Helvetica Neue"/>
                <a:sym typeface="Helvetica Neue"/>
              </a:rPr>
              <a:t>􏰀 Name</a:t>
            </a:r>
            <a:br>
              <a:rPr lang="es-CL" sz="2200" dirty="0">
                <a:effectLst/>
                <a:latin typeface="Helvetica Neue"/>
                <a:ea typeface="Helvetica Neue"/>
                <a:cs typeface="Helvetica Neue"/>
                <a:sym typeface="Helvetica Neue"/>
              </a:rPr>
            </a:br>
            <a:r>
              <a:rPr lang="es-CL" sz="2200" dirty="0">
                <a:effectLst/>
                <a:latin typeface="Helvetica Neue"/>
                <a:ea typeface="Helvetica Neue"/>
                <a:cs typeface="Helvetica Neue"/>
                <a:sym typeface="Helvetica Neue"/>
              </a:rPr>
              <a:t>􏰀 Key</a:t>
            </a:r>
            <a:br>
              <a:rPr lang="es-CL" sz="2200" dirty="0">
                <a:effectLst/>
                <a:latin typeface="Helvetica Neue"/>
                <a:ea typeface="Helvetica Neue"/>
                <a:cs typeface="Helvetica Neue"/>
                <a:sym typeface="Helvetica Neue"/>
              </a:rPr>
            </a:br>
            <a:r>
              <a:rPr lang="es-CL" sz="2200" dirty="0">
                <a:effectLst/>
                <a:latin typeface="Helvetica Neue"/>
                <a:ea typeface="Helvetica Neue"/>
                <a:cs typeface="Helvetica Neue"/>
                <a:sym typeface="Helvetica Neue"/>
              </a:rPr>
              <a:t>􏰀 Project Lead </a:t>
            </a:r>
            <a:endParaRPr lang="es-CL" dirty="0"/>
          </a:p>
          <a:p>
            <a:r>
              <a:rPr lang="es-CL" sz="2200" dirty="0">
                <a:effectLst/>
                <a:latin typeface="Helvetica Neue"/>
                <a:ea typeface="Helvetica Neue"/>
                <a:cs typeface="Helvetica Neue"/>
                <a:sym typeface="Helvetica Neue"/>
              </a:rPr>
              <a:t>Additional Attributes: </a:t>
            </a:r>
            <a:endParaRPr lang="es-CL" dirty="0"/>
          </a:p>
          <a:p>
            <a:r>
              <a:rPr lang="es-CL" sz="2200" dirty="0">
                <a:effectLst/>
                <a:latin typeface="Helvetica Neue"/>
                <a:ea typeface="Helvetica Neue"/>
                <a:cs typeface="Helvetica Neue"/>
                <a:sym typeface="Helvetica Neue"/>
              </a:rPr>
              <a:t>􏰀  URL </a:t>
            </a:r>
            <a:endParaRPr lang="es-CL" dirty="0">
              <a:effectLst/>
            </a:endParaRPr>
          </a:p>
          <a:p>
            <a:r>
              <a:rPr lang="es-CL" sz="2200" dirty="0">
                <a:effectLst/>
                <a:latin typeface="Helvetica Neue"/>
                <a:ea typeface="Helvetica Neue"/>
                <a:cs typeface="Helvetica Neue"/>
                <a:sym typeface="Helvetica Neue"/>
              </a:rPr>
              <a:t>􏰀  Project Type </a:t>
            </a:r>
            <a:endParaRPr lang="es-CL" dirty="0">
              <a:effectLst/>
            </a:endParaRPr>
          </a:p>
          <a:p>
            <a:r>
              <a:rPr lang="es-CL" sz="2200" dirty="0">
                <a:effectLst/>
                <a:latin typeface="Helvetica Neue"/>
                <a:ea typeface="Helvetica Neue"/>
                <a:cs typeface="Helvetica Neue"/>
                <a:sym typeface="Helvetica Neue"/>
              </a:rPr>
              <a:t>􏰀  Project Category </a:t>
            </a:r>
            <a:endParaRPr lang="es-CL" dirty="0">
              <a:effectLst/>
            </a:endParaRPr>
          </a:p>
          <a:p>
            <a:r>
              <a:rPr lang="es-CL" sz="2200" dirty="0">
                <a:effectLst/>
                <a:latin typeface="Helvetica Neue"/>
                <a:ea typeface="Helvetica Neue"/>
                <a:cs typeface="Helvetica Neue"/>
                <a:sym typeface="Helvetica Neue"/>
              </a:rPr>
              <a:t>􏰀  Avatar </a:t>
            </a:r>
            <a:endParaRPr lang="es-CL" dirty="0">
              <a:effectLst/>
            </a:endParaRPr>
          </a:p>
          <a:p>
            <a:r>
              <a:rPr lang="es-CL" sz="2200" dirty="0">
                <a:effectLst/>
                <a:latin typeface="Helvetica Neue"/>
                <a:ea typeface="Helvetica Neue"/>
                <a:cs typeface="Helvetica Neue"/>
                <a:sym typeface="Helvetica Neue"/>
              </a:rPr>
              <a:t>􏰀  Description </a:t>
            </a:r>
            <a:endParaRPr lang="es-CL" dirty="0">
              <a:effectLst/>
            </a:endParaRPr>
          </a:p>
          <a:p>
            <a:r>
              <a:rPr lang="es-CL" sz="2200" dirty="0">
                <a:effectLst/>
                <a:latin typeface="Helvetica Neue"/>
                <a:ea typeface="Helvetica Neue"/>
                <a:cs typeface="Helvetica Neue"/>
                <a:sym typeface="Helvetica Neue"/>
              </a:rPr>
              <a:t>Benefits: </a:t>
            </a:r>
            <a:endParaRPr lang="es-CL" dirty="0">
              <a:effectLst/>
            </a:endParaRPr>
          </a:p>
          <a:p>
            <a:r>
              <a:rPr lang="es-CL" sz="2200" dirty="0">
                <a:effectLst/>
                <a:latin typeface="Helvetica Neue"/>
                <a:ea typeface="Helvetica Neue"/>
                <a:cs typeface="Helvetica Neue"/>
                <a:sym typeface="Helvetica Neue"/>
              </a:rPr>
              <a:t>􏰀 Projects can be set up per department, per team, or to track large initiatives. </a:t>
            </a:r>
            <a:endParaRPr lang="es-CL" dirty="0"/>
          </a:p>
          <a:p>
            <a:r>
              <a:rPr lang="es-CL" sz="2200" dirty="0">
                <a:effectLst/>
                <a:latin typeface="Helvetica Neue"/>
                <a:ea typeface="Helvetica Neue"/>
                <a:cs typeface="Helvetica Neue"/>
                <a:sym typeface="Helvetica Neue"/>
              </a:rPr>
              <a:t>When to Use: </a:t>
            </a:r>
            <a:endParaRPr lang="es-CL" dirty="0"/>
          </a:p>
          <a:p>
            <a:r>
              <a:rPr lang="es-CL" sz="2200" dirty="0">
                <a:effectLst/>
                <a:latin typeface="Helvetica Neue"/>
                <a:ea typeface="Helvetica Neue"/>
                <a:cs typeface="Helvetica Neue"/>
                <a:sym typeface="Helvetica Neue"/>
              </a:rPr>
              <a:t>􏰀 Create a new project when you need different Components, Versions, Permissions or Notification strategies. </a:t>
            </a:r>
            <a:endParaRPr lang="es-CL" dirty="0"/>
          </a:p>
          <a:p>
            <a:endParaRPr lang="es-CL" dirty="0"/>
          </a:p>
        </p:txBody>
      </p:sp>
    </p:spTree>
    <p:extLst>
      <p:ext uri="{BB962C8B-B14F-4D97-AF65-F5344CB8AC3E}">
        <p14:creationId xmlns:p14="http://schemas.microsoft.com/office/powerpoint/2010/main" val="1753958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Categoria de Proyecto</a:t>
            </a:r>
          </a:p>
          <a:p>
            <a:r>
              <a:rPr lang="es-CL" dirty="0"/>
              <a:t>------------------------------</a:t>
            </a:r>
          </a:p>
          <a:p>
            <a:endParaRPr lang="es-CL" dirty="0"/>
          </a:p>
          <a:p>
            <a:endParaRPr lang="es-CL" dirty="0"/>
          </a:p>
          <a:p>
            <a:endParaRPr lang="es-CL" dirty="0"/>
          </a:p>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33</a:t>
            </a:fld>
            <a:endParaRPr lang="es-CL"/>
          </a:p>
        </p:txBody>
      </p:sp>
    </p:spTree>
    <p:extLst>
      <p:ext uri="{BB962C8B-B14F-4D97-AF65-F5344CB8AC3E}">
        <p14:creationId xmlns:p14="http://schemas.microsoft.com/office/powerpoint/2010/main" val="2468172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CL" dirty="0"/>
              <a:t>Los </a:t>
            </a:r>
            <a:r>
              <a:rPr lang="es-CL" b="1" dirty="0"/>
              <a:t>miembros del equipo o los usuarios</a:t>
            </a:r>
            <a:r>
              <a:rPr lang="es-CL" dirty="0"/>
              <a:t> administran y trabajan en las tareas del proyecto. </a:t>
            </a:r>
          </a:p>
          <a:p>
            <a:r>
              <a:rPr lang="es-CL" dirty="0"/>
              <a:t>Estas tareas se describen en los issues. En un proyecto hay diferentes tipos de issues para administrar cosas como errores, solicitudes de funcionalidades. </a:t>
            </a:r>
          </a:p>
          <a:p>
            <a:endParaRPr lang="es-CL" dirty="0"/>
          </a:p>
          <a:p>
            <a:r>
              <a:rPr lang="es-CL" dirty="0"/>
              <a:t>Estos son diferentes porque tienen diferentes procesos comerciales detrás de ellos y recopilan diferentes tipos de información que es necesaria para completarlos. Los proyectos de Jira son una forma de agrupar issues y una forma de aplicar los mismos conjuntos de configuraciones a los issues. Estas configuraciones, como el flujo de trabajo, los tipos de issues y las pantallas, se pueden cambiar por proyecto, de modo que cada proyecto puede tener un conjunto diferente de configuraciones. </a:t>
            </a:r>
          </a:p>
          <a:p>
            <a:endParaRPr lang="es-CL" dirty="0"/>
          </a:p>
          <a:p>
            <a:r>
              <a:rPr lang="es-CL" dirty="0"/>
              <a:t>Los datos deben capturarse, como en qué versión de iOS se manifiesta un error o en qué estado se encuentra la tarea (abierta, completa). Los datos se recopilan automáticamente para proporcionar informes sobre el estado del proyecto y las métricas. Los issues tienen flujos de trabajo asociados, porque diferentes tareas tienen diferentes procesos asociados con ellos. Los flujos de trabajo son sus procesos de negocio. Un flujo de trabajo define la secuencia de pasos que todos los issues de un tipo de problema en particular deben completar. Las versiones definen una versión de lanzamiento, un hito o una fase pendiente en el proceso de negocio. Los issues se empaquetan y se lanzan juntos. Las versiones le permiten clasificar el contenido para administrar las tareas. Las versiones se utilizan generalmente para proyectos de software. Los componentes definen subcategorías o agrupaciones del proyecto. Los issues pueden pertenecer a componentes de software como la interfaz de usuario o la base de datos.</a:t>
            </a:r>
          </a:p>
        </p:txBody>
      </p:sp>
    </p:spTree>
    <p:extLst>
      <p:ext uri="{BB962C8B-B14F-4D97-AF65-F5344CB8AC3E}">
        <p14:creationId xmlns:p14="http://schemas.microsoft.com/office/powerpoint/2010/main" val="1433221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Esquema de Issue Types</a:t>
            </a:r>
          </a:p>
          <a:p>
            <a:endParaRPr lang="es-CL" dirty="0"/>
          </a:p>
          <a:p>
            <a:r>
              <a:rPr lang="es-CL" dirty="0"/>
              <a:t>Nombre: Cross: Issue Type Schemes</a:t>
            </a:r>
          </a:p>
        </p:txBody>
      </p:sp>
      <p:sp>
        <p:nvSpPr>
          <p:cNvPr id="4" name="Marcador de número de diapositiva 3"/>
          <p:cNvSpPr>
            <a:spLocks noGrp="1"/>
          </p:cNvSpPr>
          <p:nvPr>
            <p:ph type="sldNum" sz="quarter" idx="5"/>
          </p:nvPr>
        </p:nvSpPr>
        <p:spPr/>
        <p:txBody>
          <a:bodyPr/>
          <a:lstStyle/>
          <a:p>
            <a:fld id="{1F3912F7-A5CE-0A46-A2B1-6080A3747758}" type="slidenum">
              <a:rPr lang="es-CL" smtClean="0"/>
              <a:t>35</a:t>
            </a:fld>
            <a:endParaRPr lang="es-CL"/>
          </a:p>
        </p:txBody>
      </p:sp>
    </p:spTree>
    <p:extLst>
      <p:ext uri="{BB962C8B-B14F-4D97-AF65-F5344CB8AC3E}">
        <p14:creationId xmlns:p14="http://schemas.microsoft.com/office/powerpoint/2010/main" val="16301398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Esquema de Workflow</a:t>
            </a:r>
          </a:p>
          <a:p>
            <a:r>
              <a:rPr lang="es-CL" dirty="0"/>
              <a:t>------------------------------</a:t>
            </a:r>
          </a:p>
          <a:p>
            <a:endParaRPr lang="es-CL" dirty="0"/>
          </a:p>
          <a:p>
            <a:r>
              <a:rPr lang="es-CL" dirty="0"/>
              <a:t>¿Qué es un esquema de Workflow?</a:t>
            </a:r>
          </a:p>
          <a:p>
            <a:endParaRPr lang="es-CL" dirty="0"/>
          </a:p>
          <a:p>
            <a:r>
              <a:rPr lang="es-CL" dirty="0"/>
              <a:t>* La configuración que asocia los Issue Types y sus respectivos Workflows.</a:t>
            </a:r>
          </a:p>
          <a:p>
            <a:endParaRPr lang="es-CL" dirty="0"/>
          </a:p>
          <a:p>
            <a:endParaRPr lang="es-CL" dirty="0"/>
          </a:p>
          <a:p>
            <a:r>
              <a:rPr lang="es-CL" dirty="0"/>
              <a:t>Nombre: CROSS: Workflow Schemes</a:t>
            </a:r>
          </a:p>
          <a:p>
            <a:endParaRPr lang="es-CL" dirty="0"/>
          </a:p>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36</a:t>
            </a:fld>
            <a:endParaRPr lang="es-CL"/>
          </a:p>
        </p:txBody>
      </p:sp>
    </p:spTree>
    <p:extLst>
      <p:ext uri="{BB962C8B-B14F-4D97-AF65-F5344CB8AC3E}">
        <p14:creationId xmlns:p14="http://schemas.microsoft.com/office/powerpoint/2010/main" val="926254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L" dirty="0"/>
              <a:t>LEAD TIME </a:t>
            </a:r>
          </a:p>
          <a:p>
            <a:r>
              <a:rPr lang="es-CL" dirty="0"/>
              <a:t>HISTORIA CREADA – PRODUCCIÓN</a:t>
            </a:r>
          </a:p>
          <a:p>
            <a:endParaRPr lang="es-CL" dirty="0"/>
          </a:p>
          <a:p>
            <a:r>
              <a:rPr lang="es-CL" dirty="0"/>
              <a:t>HISTOGRAMA</a:t>
            </a:r>
            <a:r>
              <a:rPr lang="es-CL" baseline="0" dirty="0"/>
              <a:t> -    TENDENCIA DE AUMENTO DE TIEMPO DE LEAD O DE CYCLE TIME POR CELULA</a:t>
            </a:r>
          </a:p>
          <a:p>
            <a:endParaRPr lang="es-CL" baseline="0" dirty="0"/>
          </a:p>
          <a:p>
            <a:endParaRPr lang="es-CL" baseline="0" dirty="0"/>
          </a:p>
          <a:p>
            <a:endParaRPr lang="es-CL" baseline="0" dirty="0"/>
          </a:p>
          <a:p>
            <a:r>
              <a:rPr lang="es-CL" baseline="0" dirty="0"/>
              <a:t>ACUMULATIVO  DE LA HISTORIAS.</a:t>
            </a:r>
          </a:p>
          <a:p>
            <a:endParaRPr lang="es-CL" baseline="0" dirty="0"/>
          </a:p>
          <a:p>
            <a:r>
              <a:rPr lang="es-CL" baseline="0" dirty="0"/>
              <a:t>PROGRESO POR CELULA EN EL PROGRESO POR CELULA.  PLANIFICADO.</a:t>
            </a:r>
          </a:p>
          <a:p>
            <a:endParaRPr lang="es-CL" baseline="0" dirty="0"/>
          </a:p>
          <a:p>
            <a:r>
              <a:rPr lang="es-CL" baseline="0" dirty="0"/>
              <a:t>PROGRESO POR CELULA BURNDOWN CJARY RARO.    DEBERIA     ES UN REPORTE DEL EQUIPO . </a:t>
            </a:r>
          </a:p>
          <a:p>
            <a:endParaRPr lang="es-CL" baseline="0" dirty="0"/>
          </a:p>
          <a:p>
            <a:endParaRPr lang="es-CL" baseline="0" dirty="0"/>
          </a:p>
          <a:p>
            <a:endParaRPr lang="es-CL" baseline="0" dirty="0"/>
          </a:p>
          <a:p>
            <a:endParaRPr lang="es-CL" baseline="0" dirty="0"/>
          </a:p>
          <a:p>
            <a:endParaRPr lang="es-CL" baseline="0" dirty="0"/>
          </a:p>
          <a:p>
            <a:endParaRPr lang="es-CL" baseline="0" dirty="0"/>
          </a:p>
          <a:p>
            <a:endParaRPr lang="es-CL" baseline="0" dirty="0"/>
          </a:p>
          <a:p>
            <a:endParaRPr lang="es-CL" baseline="0" dirty="0"/>
          </a:p>
          <a:p>
            <a:endParaRPr lang="es-CL" baseline="0" dirty="0"/>
          </a:p>
          <a:p>
            <a:endParaRPr lang="es-CL" baseline="0" dirty="0"/>
          </a:p>
          <a:p>
            <a:endParaRPr lang="es-CL" baseline="0" dirty="0"/>
          </a:p>
          <a:p>
            <a:endParaRPr lang="es-CL" baseline="0" dirty="0"/>
          </a:p>
          <a:p>
            <a:r>
              <a:rPr lang="es-CL" dirty="0"/>
              <a:t> </a:t>
            </a:r>
          </a:p>
        </p:txBody>
      </p:sp>
      <p:sp>
        <p:nvSpPr>
          <p:cNvPr id="4" name="3 Marcador de número de diapositiva"/>
          <p:cNvSpPr>
            <a:spLocks noGrp="1"/>
          </p:cNvSpPr>
          <p:nvPr>
            <p:ph type="sldNum" sz="quarter" idx="10"/>
          </p:nvPr>
        </p:nvSpPr>
        <p:spPr/>
        <p:txBody>
          <a:bodyPr/>
          <a:lstStyle/>
          <a:p>
            <a:fld id="{833A9382-4FA1-4F64-92A3-E420270B8EFE}" type="slidenum">
              <a:rPr lang="es-CL" smtClean="0"/>
              <a:t>38</a:t>
            </a:fld>
            <a:endParaRPr lang="es-CL"/>
          </a:p>
        </p:txBody>
      </p:sp>
    </p:spTree>
    <p:extLst>
      <p:ext uri="{BB962C8B-B14F-4D97-AF65-F5344CB8AC3E}">
        <p14:creationId xmlns:p14="http://schemas.microsoft.com/office/powerpoint/2010/main" val="1908053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Objetivo del Proyecto</a:t>
            </a:r>
          </a:p>
          <a:p>
            <a:endParaRPr lang="es-CL" dirty="0"/>
          </a:p>
          <a:p>
            <a:r>
              <a:rPr lang="es-CL" dirty="0"/>
              <a:t>Mejorar la gestión de proyectos agile mediante la automatización de reportería de data en Jira.</a:t>
            </a:r>
          </a:p>
          <a:p>
            <a:endParaRPr lang="es-CL" dirty="0"/>
          </a:p>
          <a:p>
            <a:r>
              <a:rPr lang="es-CL" dirty="0"/>
              <a:t>Objeticos específicos</a:t>
            </a:r>
          </a:p>
          <a:p>
            <a:endParaRPr lang="es-CL" dirty="0"/>
          </a:p>
          <a:p>
            <a:pPr marL="171450" indent="-171450">
              <a:buFont typeface="Arial" panose="020B0604020202020204" pitchFamily="34" charset="0"/>
              <a:buChar char="•"/>
            </a:pPr>
            <a:r>
              <a:rPr lang="es-CL" dirty="0"/>
              <a:t>Generar métricas del proceso de desarrollo Agile.</a:t>
            </a:r>
          </a:p>
          <a:p>
            <a:pPr marL="171450" indent="-171450">
              <a:buFont typeface="Arial" panose="020B0604020202020204" pitchFamily="34" charset="0"/>
              <a:buChar char="•"/>
            </a:pPr>
            <a:r>
              <a:rPr lang="es-CL" dirty="0"/>
              <a:t>Generación automática de dashboards de métricas.</a:t>
            </a:r>
          </a:p>
          <a:p>
            <a:pPr marL="171450" indent="-171450">
              <a:buFont typeface="Arial" panose="020B0604020202020204" pitchFamily="34" charset="0"/>
              <a:buChar char="•"/>
            </a:pPr>
            <a:r>
              <a:rPr lang="es-CL" dirty="0"/>
              <a:t>Estandarización de modelo de proyecto.</a:t>
            </a:r>
          </a:p>
          <a:p>
            <a:pPr marL="171450" indent="-171450">
              <a:buFont typeface="Arial" panose="020B0604020202020204" pitchFamily="34" charset="0"/>
              <a:buChar char="•"/>
            </a:pPr>
            <a:r>
              <a:rPr lang="es-CL" dirty="0"/>
              <a:t>Migració de Proyectos.</a:t>
            </a:r>
          </a:p>
        </p:txBody>
      </p:sp>
      <p:sp>
        <p:nvSpPr>
          <p:cNvPr id="4" name="Marcador de número de diapositiva 3"/>
          <p:cNvSpPr>
            <a:spLocks noGrp="1"/>
          </p:cNvSpPr>
          <p:nvPr>
            <p:ph type="sldNum" sz="quarter" idx="5"/>
          </p:nvPr>
        </p:nvSpPr>
        <p:spPr/>
        <p:txBody>
          <a:bodyPr/>
          <a:lstStyle/>
          <a:p>
            <a:fld id="{1F3912F7-A5CE-0A46-A2B1-6080A3747758}" type="slidenum">
              <a:rPr lang="es-CL" smtClean="0"/>
              <a:t>5</a:t>
            </a:fld>
            <a:endParaRPr lang="es-CL" dirty="0"/>
          </a:p>
        </p:txBody>
      </p:sp>
    </p:spTree>
    <p:extLst>
      <p:ext uri="{BB962C8B-B14F-4D97-AF65-F5344CB8AC3E}">
        <p14:creationId xmlns:p14="http://schemas.microsoft.com/office/powerpoint/2010/main" val="75490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39</a:t>
            </a:fld>
            <a:endParaRPr lang="es-CL"/>
          </a:p>
        </p:txBody>
      </p:sp>
    </p:spTree>
    <p:extLst>
      <p:ext uri="{BB962C8B-B14F-4D97-AF65-F5344CB8AC3E}">
        <p14:creationId xmlns:p14="http://schemas.microsoft.com/office/powerpoint/2010/main" val="1142442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Filtro de Board</a:t>
            </a:r>
          </a:p>
          <a:p>
            <a:r>
              <a:rPr lang="es-CL" dirty="0"/>
              <a:t>--------------------</a:t>
            </a:r>
          </a:p>
        </p:txBody>
      </p:sp>
      <p:sp>
        <p:nvSpPr>
          <p:cNvPr id="4" name="Marcador de número de diapositiva 3"/>
          <p:cNvSpPr>
            <a:spLocks noGrp="1"/>
          </p:cNvSpPr>
          <p:nvPr>
            <p:ph type="sldNum" sz="quarter" idx="5"/>
          </p:nvPr>
        </p:nvSpPr>
        <p:spPr/>
        <p:txBody>
          <a:bodyPr/>
          <a:lstStyle/>
          <a:p>
            <a:fld id="{1F3912F7-A5CE-0A46-A2B1-6080A3747758}" type="slidenum">
              <a:rPr lang="es-CL" smtClean="0"/>
              <a:t>40</a:t>
            </a:fld>
            <a:endParaRPr lang="es-CL"/>
          </a:p>
        </p:txBody>
      </p:sp>
    </p:spTree>
    <p:extLst>
      <p:ext uri="{BB962C8B-B14F-4D97-AF65-F5344CB8AC3E}">
        <p14:creationId xmlns:p14="http://schemas.microsoft.com/office/powerpoint/2010/main" val="3133225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Sprint Backlog</a:t>
            </a:r>
          </a:p>
          <a:p>
            <a:r>
              <a:rPr lang="es-CL" dirty="0"/>
              <a:t>-------------------</a:t>
            </a:r>
          </a:p>
          <a:p>
            <a:endParaRPr lang="es-CL" dirty="0"/>
          </a:p>
          <a:p>
            <a:pPr marL="171450" indent="-171450">
              <a:buFontTx/>
              <a:buChar char="-"/>
            </a:pPr>
            <a:r>
              <a:rPr lang="es-CL" dirty="0"/>
              <a:t>Mnemotecnia Backlog Futuro.</a:t>
            </a:r>
          </a:p>
          <a:p>
            <a:pPr marL="171450" indent="-171450">
              <a:buFontTx/>
              <a:buChar char="-"/>
            </a:pPr>
            <a:r>
              <a:rPr lang="es-CL" dirty="0"/>
              <a:t>Nemotecnia nombre Sprint.</a:t>
            </a:r>
          </a:p>
          <a:p>
            <a:pPr marL="0" indent="0">
              <a:buFontTx/>
              <a:buNone/>
            </a:pPr>
            <a:endParaRPr lang="es-CL" dirty="0"/>
          </a:p>
          <a:p>
            <a:endParaRPr lang="es-CL" dirty="0"/>
          </a:p>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43</a:t>
            </a:fld>
            <a:endParaRPr lang="es-CL"/>
          </a:p>
        </p:txBody>
      </p:sp>
    </p:spTree>
    <p:extLst>
      <p:ext uri="{BB962C8B-B14F-4D97-AF65-F5344CB8AC3E}">
        <p14:creationId xmlns:p14="http://schemas.microsoft.com/office/powerpoint/2010/main" val="10695175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Sprint Backlog</a:t>
            </a:r>
          </a:p>
          <a:p>
            <a:r>
              <a:rPr lang="es-CL" dirty="0"/>
              <a:t>-------------------</a:t>
            </a:r>
          </a:p>
          <a:p>
            <a:endParaRPr lang="es-CL" dirty="0"/>
          </a:p>
          <a:p>
            <a:pPr marL="171450" indent="-171450">
              <a:buFontTx/>
              <a:buChar char="-"/>
            </a:pPr>
            <a:r>
              <a:rPr lang="es-CL" dirty="0"/>
              <a:t>Mnemotecnia Backlog Futuro.</a:t>
            </a:r>
          </a:p>
          <a:p>
            <a:pPr marL="171450" indent="-171450">
              <a:buFontTx/>
              <a:buChar char="-"/>
            </a:pPr>
            <a:r>
              <a:rPr lang="es-CL" dirty="0"/>
              <a:t>Nemotecnia nombre Sprint.</a:t>
            </a:r>
          </a:p>
          <a:p>
            <a:pPr marL="0" indent="0">
              <a:buFontTx/>
              <a:buNone/>
            </a:pPr>
            <a:endParaRPr lang="es-CL" dirty="0"/>
          </a:p>
          <a:p>
            <a:endParaRPr lang="es-CL" dirty="0"/>
          </a:p>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44</a:t>
            </a:fld>
            <a:endParaRPr lang="es-CL"/>
          </a:p>
        </p:txBody>
      </p:sp>
    </p:spTree>
    <p:extLst>
      <p:ext uri="{BB962C8B-B14F-4D97-AF65-F5344CB8AC3E}">
        <p14:creationId xmlns:p14="http://schemas.microsoft.com/office/powerpoint/2010/main" val="3702419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47</a:t>
            </a:fld>
            <a:endParaRPr lang="es-CL"/>
          </a:p>
        </p:txBody>
      </p:sp>
    </p:spTree>
    <p:extLst>
      <p:ext uri="{BB962C8B-B14F-4D97-AF65-F5344CB8AC3E}">
        <p14:creationId xmlns:p14="http://schemas.microsoft.com/office/powerpoint/2010/main" val="936050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0" i="0" u="none" strike="noStrike" kern="1200" dirty="0">
                <a:solidFill>
                  <a:schemeClr val="tx1"/>
                </a:solidFill>
                <a:effectLst/>
                <a:latin typeface="+mn-lt"/>
                <a:ea typeface="+mn-ea"/>
                <a:cs typeface="+mn-cs"/>
              </a:rPr>
              <a:t>Paso a Paso</a:t>
            </a:r>
          </a:p>
          <a:p>
            <a:r>
              <a:rPr lang="es-CL" sz="1200" b="0" i="0" u="none" strike="noStrike" kern="1200" dirty="0">
                <a:solidFill>
                  <a:schemeClr val="tx1"/>
                </a:solidFill>
                <a:effectLst/>
                <a:latin typeface="+mn-lt"/>
                <a:ea typeface="+mn-ea"/>
                <a:cs typeface="+mn-cs"/>
              </a:rPr>
              <a:t>-----------------</a:t>
            </a:r>
          </a:p>
          <a:p>
            <a:endParaRPr lang="es-CL" sz="1200" b="0" i="0" u="none" strike="noStrike" kern="1200" dirty="0">
              <a:solidFill>
                <a:schemeClr val="tx1"/>
              </a:solidFill>
              <a:effectLst/>
              <a:latin typeface="+mn-lt"/>
              <a:ea typeface="+mn-ea"/>
              <a:cs typeface="+mn-cs"/>
            </a:endParaRPr>
          </a:p>
          <a:p>
            <a:r>
              <a:rPr lang="es-CL" sz="1200" b="0" i="0" u="none" strike="noStrike" kern="1200" dirty="0">
                <a:solidFill>
                  <a:schemeClr val="tx1"/>
                </a:solidFill>
                <a:effectLst/>
                <a:latin typeface="+mn-lt"/>
                <a:ea typeface="+mn-ea"/>
                <a:cs typeface="+mn-cs"/>
              </a:rPr>
              <a:t>Obtener cantidad de issues por issue type.</a:t>
            </a:r>
            <a:r>
              <a:rPr lang="es-CL" dirty="0"/>
              <a:t> </a:t>
            </a:r>
          </a:p>
          <a:p>
            <a:r>
              <a:rPr lang="es-CL" sz="1200" b="0" i="0" u="none" strike="noStrike" kern="1200" dirty="0">
                <a:solidFill>
                  <a:schemeClr val="tx1"/>
                </a:solidFill>
                <a:effectLst/>
                <a:latin typeface="+mn-lt"/>
                <a:ea typeface="+mn-ea"/>
                <a:cs typeface="+mn-cs"/>
              </a:rPr>
              <a:t>Homologar issue type origen con issue type de esquema destino.</a:t>
            </a:r>
          </a:p>
          <a:p>
            <a:r>
              <a:rPr lang="es-CL" sz="1200" b="0" i="0" u="none" strike="noStrike" kern="1200" dirty="0">
                <a:solidFill>
                  <a:schemeClr val="tx1"/>
                </a:solidFill>
                <a:effectLst/>
                <a:latin typeface="+mn-lt"/>
                <a:ea typeface="+mn-ea"/>
                <a:cs typeface="+mn-cs"/>
              </a:rPr>
              <a:t>Obtener estados actuales por issue.</a:t>
            </a:r>
            <a:r>
              <a:rPr lang="es-CL" dirty="0"/>
              <a:t> </a:t>
            </a:r>
          </a:p>
          <a:p>
            <a:r>
              <a:rPr lang="es-CL" sz="1200" b="0" i="0" u="none" strike="noStrike" kern="1200" dirty="0">
                <a:solidFill>
                  <a:schemeClr val="tx1"/>
                </a:solidFill>
                <a:effectLst/>
                <a:latin typeface="+mn-lt"/>
                <a:ea typeface="+mn-ea"/>
                <a:cs typeface="+mn-cs"/>
              </a:rPr>
              <a:t>Homologar estados origen de issue con estados de esquema de wf destino.</a:t>
            </a:r>
            <a:r>
              <a:rPr lang="es-CL" dirty="0"/>
              <a:t> </a:t>
            </a:r>
          </a:p>
          <a:p>
            <a:r>
              <a:rPr lang="es-CL" sz="1200" b="0" i="0" u="none" strike="noStrike" kern="1200" dirty="0">
                <a:solidFill>
                  <a:schemeClr val="tx1"/>
                </a:solidFill>
                <a:effectLst/>
                <a:latin typeface="+mn-lt"/>
                <a:ea typeface="+mn-ea"/>
                <a:cs typeface="+mn-cs"/>
              </a:rPr>
              <a:t>Generar documentación con análisis efectuado.</a:t>
            </a:r>
            <a:r>
              <a:rPr lang="es-CL" dirty="0"/>
              <a:t> </a:t>
            </a:r>
          </a:p>
          <a:p>
            <a:r>
              <a:rPr lang="es-CL" sz="1200" b="0" i="0" u="none" strike="noStrike" kern="1200" dirty="0">
                <a:solidFill>
                  <a:schemeClr val="tx1"/>
                </a:solidFill>
                <a:effectLst/>
                <a:latin typeface="+mn-lt"/>
                <a:ea typeface="+mn-ea"/>
                <a:cs typeface="+mn-cs"/>
              </a:rPr>
              <a:t>Solicitar aprobación de usuario.</a:t>
            </a:r>
            <a:r>
              <a:rPr lang="es-CL" dirty="0"/>
              <a:t> </a:t>
            </a:r>
          </a:p>
          <a:p>
            <a:r>
              <a:rPr lang="es-CL" sz="1200" b="0" i="0" u="none" strike="noStrike" kern="1200" dirty="0">
                <a:solidFill>
                  <a:schemeClr val="tx1"/>
                </a:solidFill>
                <a:effectLst/>
                <a:latin typeface="+mn-lt"/>
                <a:ea typeface="+mn-ea"/>
                <a:cs typeface="+mn-cs"/>
              </a:rPr>
              <a:t>Enviar documentación de adherencia a usuario.</a:t>
            </a:r>
            <a:r>
              <a:rPr lang="es-CL" dirty="0"/>
              <a:t> </a:t>
            </a:r>
          </a:p>
          <a:p>
            <a:r>
              <a:rPr lang="es-CL" sz="1200" b="0" i="0" u="none" strike="noStrike" kern="1200" dirty="0">
                <a:solidFill>
                  <a:schemeClr val="tx1"/>
                </a:solidFill>
                <a:effectLst/>
                <a:latin typeface="+mn-lt"/>
                <a:ea typeface="+mn-ea"/>
                <a:cs typeface="+mn-cs"/>
              </a:rPr>
              <a:t>Ejecutar cambio de esquema de issue type.</a:t>
            </a:r>
            <a:r>
              <a:rPr lang="es-CL" dirty="0"/>
              <a:t> </a:t>
            </a:r>
          </a:p>
          <a:p>
            <a:r>
              <a:rPr lang="es-CL" sz="1200" b="0" i="0" u="none" strike="noStrike" kern="1200" dirty="0">
                <a:solidFill>
                  <a:schemeClr val="tx1"/>
                </a:solidFill>
                <a:effectLst/>
                <a:latin typeface="+mn-lt"/>
                <a:ea typeface="+mn-ea"/>
                <a:cs typeface="+mn-cs"/>
              </a:rPr>
              <a:t>Ejecutar cambio de esquema de wf.</a:t>
            </a:r>
            <a:r>
              <a:rPr lang="es-CL" dirty="0"/>
              <a:t> </a:t>
            </a:r>
          </a:p>
          <a:p>
            <a:r>
              <a:rPr lang="es-CL" sz="1200" b="0" i="0" u="none" strike="noStrike" kern="1200" dirty="0">
                <a:solidFill>
                  <a:schemeClr val="tx1"/>
                </a:solidFill>
                <a:effectLst/>
                <a:latin typeface="+mn-lt"/>
                <a:ea typeface="+mn-ea"/>
                <a:cs typeface="+mn-cs"/>
              </a:rPr>
              <a:t>Agregar proyecto a import en Eazy Bi.</a:t>
            </a:r>
            <a:r>
              <a:rPr lang="es-CL" dirty="0"/>
              <a:t> </a:t>
            </a:r>
          </a:p>
          <a:p>
            <a:r>
              <a:rPr lang="es-CL" sz="1200" b="0" i="0" u="none" strike="noStrike" kern="1200" dirty="0">
                <a:solidFill>
                  <a:schemeClr val="tx1"/>
                </a:solidFill>
                <a:effectLst/>
                <a:latin typeface="+mn-lt"/>
                <a:ea typeface="+mn-ea"/>
                <a:cs typeface="+mn-cs"/>
              </a:rPr>
              <a:t>Enviar correo indicando término de la acción.</a:t>
            </a:r>
            <a:r>
              <a:rPr lang="es-CL" dirty="0"/>
              <a:t> </a:t>
            </a:r>
          </a:p>
        </p:txBody>
      </p:sp>
      <p:sp>
        <p:nvSpPr>
          <p:cNvPr id="4" name="Marcador de número de diapositiva 3"/>
          <p:cNvSpPr>
            <a:spLocks noGrp="1"/>
          </p:cNvSpPr>
          <p:nvPr>
            <p:ph type="sldNum" sz="quarter" idx="5"/>
          </p:nvPr>
        </p:nvSpPr>
        <p:spPr/>
        <p:txBody>
          <a:bodyPr/>
          <a:lstStyle/>
          <a:p>
            <a:fld id="{1F3912F7-A5CE-0A46-A2B1-6080A3747758}" type="slidenum">
              <a:rPr lang="es-CL" smtClean="0"/>
              <a:t>48</a:t>
            </a:fld>
            <a:endParaRPr lang="es-CL"/>
          </a:p>
        </p:txBody>
      </p:sp>
    </p:spTree>
    <p:extLst>
      <p:ext uri="{BB962C8B-B14F-4D97-AF65-F5344CB8AC3E}">
        <p14:creationId xmlns:p14="http://schemas.microsoft.com/office/powerpoint/2010/main" val="3434251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Migración Perspectiva de Mesa de Soporte Atlassian</a:t>
            </a:r>
          </a:p>
          <a:p>
            <a:r>
              <a:rPr lang="es-CL" dirty="0"/>
              <a:t>-----------------------------------------------------------------------</a:t>
            </a:r>
          </a:p>
          <a:p>
            <a:endParaRPr lang="es-CL" dirty="0"/>
          </a:p>
          <a:p>
            <a:r>
              <a:rPr lang="es-CL" sz="1200" b="0" i="0" u="none" strike="noStrike" kern="1200" dirty="0">
                <a:solidFill>
                  <a:schemeClr val="tx1"/>
                </a:solidFill>
                <a:effectLst/>
                <a:latin typeface="+mn-lt"/>
                <a:ea typeface="+mn-ea"/>
                <a:cs typeface="+mn-cs"/>
              </a:rPr>
              <a:t>Obtener cantidad de issues por issue type: </a:t>
            </a:r>
            <a:endParaRPr lang="es-CL" dirty="0"/>
          </a:p>
          <a:p>
            <a:r>
              <a:rPr lang="es-CL" sz="1200" b="0" i="0" u="none" strike="noStrike" kern="1200" dirty="0">
                <a:solidFill>
                  <a:schemeClr val="tx1"/>
                </a:solidFill>
                <a:effectLst/>
                <a:latin typeface="+mn-lt"/>
                <a:ea typeface="+mn-ea"/>
                <a:cs typeface="+mn-cs"/>
              </a:rPr>
              <a:t>Homologar issue type origen con issue type de esquema destino:</a:t>
            </a:r>
          </a:p>
          <a:p>
            <a:r>
              <a:rPr lang="es-CL" sz="1200" b="0" i="0" u="none" strike="noStrike" kern="1200" dirty="0">
                <a:solidFill>
                  <a:schemeClr val="tx1"/>
                </a:solidFill>
                <a:effectLst/>
                <a:latin typeface="+mn-lt"/>
                <a:ea typeface="+mn-ea"/>
                <a:cs typeface="+mn-cs"/>
              </a:rPr>
              <a:t>Obtener estados actuales por issue:</a:t>
            </a:r>
            <a:endParaRPr lang="es-CL" dirty="0"/>
          </a:p>
          <a:p>
            <a:r>
              <a:rPr lang="es-CL" sz="1200" b="0" i="0" u="none" strike="noStrike" kern="1200" dirty="0">
                <a:solidFill>
                  <a:schemeClr val="tx1"/>
                </a:solidFill>
                <a:effectLst/>
                <a:latin typeface="+mn-lt"/>
                <a:ea typeface="+mn-ea"/>
                <a:cs typeface="+mn-cs"/>
              </a:rPr>
              <a:t>Homologar estados origen de issue con estados de esquema de wf destino:</a:t>
            </a:r>
            <a:endParaRPr lang="es-CL" dirty="0"/>
          </a:p>
          <a:p>
            <a:r>
              <a:rPr lang="es-CL" sz="1200" b="0" i="0" u="none" strike="noStrike" kern="1200" dirty="0">
                <a:solidFill>
                  <a:schemeClr val="tx1"/>
                </a:solidFill>
                <a:effectLst/>
                <a:latin typeface="+mn-lt"/>
                <a:ea typeface="+mn-ea"/>
                <a:cs typeface="+mn-cs"/>
              </a:rPr>
              <a:t>Generar documentación con análisis efectuado:</a:t>
            </a:r>
            <a:endParaRPr lang="es-CL" dirty="0"/>
          </a:p>
          <a:p>
            <a:r>
              <a:rPr lang="es-CL" sz="1200" b="0" i="0" u="none" strike="noStrike" kern="1200" dirty="0">
                <a:solidFill>
                  <a:schemeClr val="tx1"/>
                </a:solidFill>
                <a:effectLst/>
                <a:latin typeface="+mn-lt"/>
                <a:ea typeface="+mn-ea"/>
                <a:cs typeface="+mn-cs"/>
              </a:rPr>
              <a:t>Solicitar aprobación de usuario:</a:t>
            </a:r>
            <a:endParaRPr lang="es-CL" dirty="0"/>
          </a:p>
          <a:p>
            <a:r>
              <a:rPr lang="es-CL" sz="1200" b="0" i="0" u="none" strike="noStrike" kern="1200" dirty="0">
                <a:solidFill>
                  <a:schemeClr val="tx1"/>
                </a:solidFill>
                <a:effectLst/>
                <a:latin typeface="+mn-lt"/>
                <a:ea typeface="+mn-ea"/>
                <a:cs typeface="+mn-cs"/>
              </a:rPr>
              <a:t>Enviar documentación de adherencia a usuario:</a:t>
            </a:r>
            <a:endParaRPr lang="es-CL" dirty="0"/>
          </a:p>
          <a:p>
            <a:r>
              <a:rPr lang="es-CL" sz="1200" b="0" i="0" u="none" strike="noStrike" kern="1200" dirty="0">
                <a:solidFill>
                  <a:schemeClr val="tx1"/>
                </a:solidFill>
                <a:effectLst/>
                <a:latin typeface="+mn-lt"/>
                <a:ea typeface="+mn-ea"/>
                <a:cs typeface="+mn-cs"/>
              </a:rPr>
              <a:t>Ejecutar cambio de esquema de issue type: </a:t>
            </a:r>
            <a:endParaRPr lang="es-CL" dirty="0"/>
          </a:p>
          <a:p>
            <a:r>
              <a:rPr lang="es-CL" sz="1200" b="0" i="0" u="none" strike="noStrike" kern="1200" dirty="0">
                <a:solidFill>
                  <a:schemeClr val="tx1"/>
                </a:solidFill>
                <a:effectLst/>
                <a:latin typeface="+mn-lt"/>
                <a:ea typeface="+mn-ea"/>
                <a:cs typeface="+mn-cs"/>
              </a:rPr>
              <a:t>Ejecutar cambio de esquema de wf:</a:t>
            </a:r>
            <a:endParaRPr lang="es-CL" dirty="0"/>
          </a:p>
          <a:p>
            <a:r>
              <a:rPr lang="es-CL" sz="1200" b="0" i="0" u="none" strike="noStrike" kern="1200" dirty="0">
                <a:solidFill>
                  <a:schemeClr val="tx1"/>
                </a:solidFill>
                <a:effectLst/>
                <a:latin typeface="+mn-lt"/>
                <a:ea typeface="+mn-ea"/>
                <a:cs typeface="+mn-cs"/>
              </a:rPr>
              <a:t>Agregar proyecto a import en Eazy Bi:</a:t>
            </a:r>
            <a:r>
              <a:rPr lang="es-CL" dirty="0"/>
              <a:t> </a:t>
            </a:r>
          </a:p>
          <a:p>
            <a:r>
              <a:rPr lang="es-CL" sz="1200" b="0" i="0" u="none" strike="noStrike" kern="1200" dirty="0">
                <a:solidFill>
                  <a:schemeClr val="tx1"/>
                </a:solidFill>
                <a:effectLst/>
                <a:latin typeface="+mn-lt"/>
                <a:ea typeface="+mn-ea"/>
                <a:cs typeface="+mn-cs"/>
              </a:rPr>
              <a:t>Enviar correo indicando término de la acción:</a:t>
            </a:r>
            <a:r>
              <a:rPr lang="es-CL" dirty="0"/>
              <a:t> </a:t>
            </a:r>
          </a:p>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49</a:t>
            </a:fld>
            <a:endParaRPr lang="es-CL"/>
          </a:p>
        </p:txBody>
      </p:sp>
    </p:spTree>
    <p:extLst>
      <p:ext uri="{BB962C8B-B14F-4D97-AF65-F5344CB8AC3E}">
        <p14:creationId xmlns:p14="http://schemas.microsoft.com/office/powerpoint/2010/main" val="33827792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50</a:t>
            </a:fld>
            <a:endParaRPr lang="es-CL"/>
          </a:p>
        </p:txBody>
      </p:sp>
    </p:spTree>
    <p:extLst>
      <p:ext uri="{BB962C8B-B14F-4D97-AF65-F5344CB8AC3E}">
        <p14:creationId xmlns:p14="http://schemas.microsoft.com/office/powerpoint/2010/main" val="2555622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Acceso a Dashboard</a:t>
            </a:r>
          </a:p>
          <a:p>
            <a:r>
              <a:rPr lang="es-CL" dirty="0"/>
              <a:t>-----------------------</a:t>
            </a:r>
          </a:p>
        </p:txBody>
      </p:sp>
      <p:sp>
        <p:nvSpPr>
          <p:cNvPr id="4" name="Marcador de número de diapositiva 3"/>
          <p:cNvSpPr>
            <a:spLocks noGrp="1"/>
          </p:cNvSpPr>
          <p:nvPr>
            <p:ph type="sldNum" sz="quarter" idx="5"/>
          </p:nvPr>
        </p:nvSpPr>
        <p:spPr/>
        <p:txBody>
          <a:bodyPr/>
          <a:lstStyle/>
          <a:p>
            <a:fld id="{1F3912F7-A5CE-0A46-A2B1-6080A3747758}" type="slidenum">
              <a:rPr lang="es-CL" smtClean="0"/>
              <a:t>6</a:t>
            </a:fld>
            <a:endParaRPr lang="es-CL" dirty="0"/>
          </a:p>
        </p:txBody>
      </p:sp>
    </p:spTree>
    <p:extLst>
      <p:ext uri="{BB962C8B-B14F-4D97-AF65-F5344CB8AC3E}">
        <p14:creationId xmlns:p14="http://schemas.microsoft.com/office/powerpoint/2010/main" val="1324593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dirty="0"/>
          </a:p>
        </p:txBody>
      </p:sp>
      <p:sp>
        <p:nvSpPr>
          <p:cNvPr id="4" name="3 Marcador de número de diapositiva"/>
          <p:cNvSpPr>
            <a:spLocks noGrp="1"/>
          </p:cNvSpPr>
          <p:nvPr>
            <p:ph type="sldNum" sz="quarter" idx="10"/>
          </p:nvPr>
        </p:nvSpPr>
        <p:spPr/>
        <p:txBody>
          <a:bodyPr/>
          <a:lstStyle/>
          <a:p>
            <a:fld id="{1F3912F7-A5CE-0A46-A2B1-6080A3747758}" type="slidenum">
              <a:rPr lang="es-CL" smtClean="0"/>
              <a:t>7</a:t>
            </a:fld>
            <a:endParaRPr lang="es-CL" dirty="0"/>
          </a:p>
        </p:txBody>
      </p:sp>
    </p:spTree>
    <p:extLst>
      <p:ext uri="{BB962C8B-B14F-4D97-AF65-F5344CB8AC3E}">
        <p14:creationId xmlns:p14="http://schemas.microsoft.com/office/powerpoint/2010/main" val="1539886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dirty="0"/>
          </a:p>
        </p:txBody>
      </p:sp>
      <p:sp>
        <p:nvSpPr>
          <p:cNvPr id="4" name="3 Marcador de número de diapositiva"/>
          <p:cNvSpPr>
            <a:spLocks noGrp="1"/>
          </p:cNvSpPr>
          <p:nvPr>
            <p:ph type="sldNum" sz="quarter" idx="10"/>
          </p:nvPr>
        </p:nvSpPr>
        <p:spPr/>
        <p:txBody>
          <a:bodyPr/>
          <a:lstStyle/>
          <a:p>
            <a:fld id="{1F3912F7-A5CE-0A46-A2B1-6080A3747758}" type="slidenum">
              <a:rPr lang="es-CL" smtClean="0"/>
              <a:t>8</a:t>
            </a:fld>
            <a:endParaRPr lang="es-CL" dirty="0"/>
          </a:p>
        </p:txBody>
      </p:sp>
    </p:spTree>
    <p:extLst>
      <p:ext uri="{BB962C8B-B14F-4D97-AF65-F5344CB8AC3E}">
        <p14:creationId xmlns:p14="http://schemas.microsoft.com/office/powerpoint/2010/main" val="1539886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Métricas Agile -Velocity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Definición: La cantidad de puntos de historia de usuario completadas en un sprint determinado.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9</a:t>
            </a:fld>
            <a:endParaRPr lang="es-CL" dirty="0"/>
          </a:p>
        </p:txBody>
      </p:sp>
    </p:spTree>
    <p:extLst>
      <p:ext uri="{BB962C8B-B14F-4D97-AF65-F5344CB8AC3E}">
        <p14:creationId xmlns:p14="http://schemas.microsoft.com/office/powerpoint/2010/main" val="3116736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Métricas Agile -Throughput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Definición: La cantidad de historias de usuario completadas en un sprint determinado. Se entiende como historia de usuario cualquier issue type de proyecto que viaje por el WF BCHCROSS4.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10</a:t>
            </a:fld>
            <a:endParaRPr lang="es-CL" dirty="0"/>
          </a:p>
        </p:txBody>
      </p:sp>
    </p:spTree>
    <p:extLst>
      <p:ext uri="{BB962C8B-B14F-4D97-AF65-F5344CB8AC3E}">
        <p14:creationId xmlns:p14="http://schemas.microsoft.com/office/powerpoint/2010/main" val="3936801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Métricas Agile -Throughput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L" dirty="0"/>
          </a:p>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Definición:</a:t>
            </a:r>
          </a:p>
          <a:p>
            <a:endParaRPr lang="es-CL" dirty="0"/>
          </a:p>
        </p:txBody>
      </p:sp>
      <p:sp>
        <p:nvSpPr>
          <p:cNvPr id="4" name="Marcador de número de diapositiva 3"/>
          <p:cNvSpPr>
            <a:spLocks noGrp="1"/>
          </p:cNvSpPr>
          <p:nvPr>
            <p:ph type="sldNum" sz="quarter" idx="5"/>
          </p:nvPr>
        </p:nvSpPr>
        <p:spPr/>
        <p:txBody>
          <a:bodyPr/>
          <a:lstStyle/>
          <a:p>
            <a:fld id="{1F3912F7-A5CE-0A46-A2B1-6080A3747758}" type="slidenum">
              <a:rPr lang="es-CL" smtClean="0"/>
              <a:t>11</a:t>
            </a:fld>
            <a:endParaRPr lang="es-CL" dirty="0"/>
          </a:p>
        </p:txBody>
      </p:sp>
    </p:spTree>
    <p:extLst>
      <p:ext uri="{BB962C8B-B14F-4D97-AF65-F5344CB8AC3E}">
        <p14:creationId xmlns:p14="http://schemas.microsoft.com/office/powerpoint/2010/main" val="3266668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C0AA99-5B35-D041-89EB-9C1EF8EC129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8904870B-D9E6-BA4A-83AF-D290308B9B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BBB150E0-0DDF-B94E-88C0-3A6DA89A5F8F}"/>
              </a:ext>
            </a:extLst>
          </p:cNvPr>
          <p:cNvSpPr>
            <a:spLocks noGrp="1"/>
          </p:cNvSpPr>
          <p:nvPr>
            <p:ph type="dt" sz="half" idx="10"/>
          </p:nvPr>
        </p:nvSpPr>
        <p:spPr/>
        <p:txBody>
          <a:bodyPr/>
          <a:lstStyle/>
          <a:p>
            <a:fld id="{DC96B6C9-D2F8-444C-BFA8-E0B621784647}" type="datetimeFigureOut">
              <a:rPr lang="es-CL" smtClean="0"/>
              <a:t>10-11-20</a:t>
            </a:fld>
            <a:endParaRPr lang="es-CL"/>
          </a:p>
        </p:txBody>
      </p:sp>
      <p:sp>
        <p:nvSpPr>
          <p:cNvPr id="5" name="Marcador de pie de página 4">
            <a:extLst>
              <a:ext uri="{FF2B5EF4-FFF2-40B4-BE49-F238E27FC236}">
                <a16:creationId xmlns:a16="http://schemas.microsoft.com/office/drawing/2014/main" id="{9D2A3D5B-3469-0B4A-99F1-3DFD761F8D87}"/>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E43EBB2E-7182-1345-B90E-61D41569863E}"/>
              </a:ext>
            </a:extLst>
          </p:cNvPr>
          <p:cNvSpPr>
            <a:spLocks noGrp="1"/>
          </p:cNvSpPr>
          <p:nvPr>
            <p:ph type="sldNum" sz="quarter" idx="12"/>
          </p:nvPr>
        </p:nvSpPr>
        <p:spPr/>
        <p:txBody>
          <a:bodyPr/>
          <a:lstStyle/>
          <a:p>
            <a:fld id="{FB13C4C7-9BEB-6E49-83BF-C219C93F4499}" type="slidenum">
              <a:rPr lang="es-CL" smtClean="0"/>
              <a:t>‹Nº›</a:t>
            </a:fld>
            <a:endParaRPr lang="es-CL"/>
          </a:p>
        </p:txBody>
      </p:sp>
    </p:spTree>
    <p:extLst>
      <p:ext uri="{BB962C8B-B14F-4D97-AF65-F5344CB8AC3E}">
        <p14:creationId xmlns:p14="http://schemas.microsoft.com/office/powerpoint/2010/main" val="3755343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875583-659E-3042-834E-FB747D54FD2B}"/>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AD98B095-60E8-A241-870B-688E3528688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FA908939-E199-AA41-8B87-26840DF71448}"/>
              </a:ext>
            </a:extLst>
          </p:cNvPr>
          <p:cNvSpPr>
            <a:spLocks noGrp="1"/>
          </p:cNvSpPr>
          <p:nvPr>
            <p:ph type="dt" sz="half" idx="10"/>
          </p:nvPr>
        </p:nvSpPr>
        <p:spPr/>
        <p:txBody>
          <a:bodyPr/>
          <a:lstStyle/>
          <a:p>
            <a:fld id="{DC96B6C9-D2F8-444C-BFA8-E0B621784647}" type="datetimeFigureOut">
              <a:rPr lang="es-CL" smtClean="0"/>
              <a:t>10-11-20</a:t>
            </a:fld>
            <a:endParaRPr lang="es-CL"/>
          </a:p>
        </p:txBody>
      </p:sp>
      <p:sp>
        <p:nvSpPr>
          <p:cNvPr id="5" name="Marcador de pie de página 4">
            <a:extLst>
              <a:ext uri="{FF2B5EF4-FFF2-40B4-BE49-F238E27FC236}">
                <a16:creationId xmlns:a16="http://schemas.microsoft.com/office/drawing/2014/main" id="{DF60D4C7-9E5D-3544-8236-6C8AFA0751FA}"/>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9E8C95D6-E5D7-414F-BD0B-2E060D8C6DDF}"/>
              </a:ext>
            </a:extLst>
          </p:cNvPr>
          <p:cNvSpPr>
            <a:spLocks noGrp="1"/>
          </p:cNvSpPr>
          <p:nvPr>
            <p:ph type="sldNum" sz="quarter" idx="12"/>
          </p:nvPr>
        </p:nvSpPr>
        <p:spPr/>
        <p:txBody>
          <a:bodyPr/>
          <a:lstStyle/>
          <a:p>
            <a:fld id="{FB13C4C7-9BEB-6E49-83BF-C219C93F4499}" type="slidenum">
              <a:rPr lang="es-CL" smtClean="0"/>
              <a:t>‹Nº›</a:t>
            </a:fld>
            <a:endParaRPr lang="es-CL"/>
          </a:p>
        </p:txBody>
      </p:sp>
    </p:spTree>
    <p:extLst>
      <p:ext uri="{BB962C8B-B14F-4D97-AF65-F5344CB8AC3E}">
        <p14:creationId xmlns:p14="http://schemas.microsoft.com/office/powerpoint/2010/main" val="4176684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FCB22CF-D103-D942-85BF-7C28DDDE844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303F8780-C25E-2B43-8B98-9AD3B1F9896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24F0066C-8913-FF44-8A03-9F7751F0D0A6}"/>
              </a:ext>
            </a:extLst>
          </p:cNvPr>
          <p:cNvSpPr>
            <a:spLocks noGrp="1"/>
          </p:cNvSpPr>
          <p:nvPr>
            <p:ph type="dt" sz="half" idx="10"/>
          </p:nvPr>
        </p:nvSpPr>
        <p:spPr/>
        <p:txBody>
          <a:bodyPr/>
          <a:lstStyle/>
          <a:p>
            <a:fld id="{DC96B6C9-D2F8-444C-BFA8-E0B621784647}" type="datetimeFigureOut">
              <a:rPr lang="es-CL" smtClean="0"/>
              <a:t>10-11-20</a:t>
            </a:fld>
            <a:endParaRPr lang="es-CL"/>
          </a:p>
        </p:txBody>
      </p:sp>
      <p:sp>
        <p:nvSpPr>
          <p:cNvPr id="5" name="Marcador de pie de página 4">
            <a:extLst>
              <a:ext uri="{FF2B5EF4-FFF2-40B4-BE49-F238E27FC236}">
                <a16:creationId xmlns:a16="http://schemas.microsoft.com/office/drawing/2014/main" id="{0F512247-2AE8-D849-8088-DB25E84366A3}"/>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62A093EC-F683-1948-A179-9681298C7F58}"/>
              </a:ext>
            </a:extLst>
          </p:cNvPr>
          <p:cNvSpPr>
            <a:spLocks noGrp="1"/>
          </p:cNvSpPr>
          <p:nvPr>
            <p:ph type="sldNum" sz="quarter" idx="12"/>
          </p:nvPr>
        </p:nvSpPr>
        <p:spPr/>
        <p:txBody>
          <a:bodyPr/>
          <a:lstStyle/>
          <a:p>
            <a:fld id="{FB13C4C7-9BEB-6E49-83BF-C219C93F4499}" type="slidenum">
              <a:rPr lang="es-CL" smtClean="0"/>
              <a:t>‹Nº›</a:t>
            </a:fld>
            <a:endParaRPr lang="es-CL"/>
          </a:p>
        </p:txBody>
      </p:sp>
    </p:spTree>
    <p:extLst>
      <p:ext uri="{BB962C8B-B14F-4D97-AF65-F5344CB8AC3E}">
        <p14:creationId xmlns:p14="http://schemas.microsoft.com/office/powerpoint/2010/main" val="1694968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LeaveBehind_One Text Box">
    <p:bg>
      <p:bgPr>
        <a:solidFill>
          <a:srgbClr val="FFFFFF"/>
        </a:solidFill>
        <a:effectLst/>
      </p:bgPr>
    </p:bg>
    <p:spTree>
      <p:nvGrpSpPr>
        <p:cNvPr id="1" name=""/>
        <p:cNvGrpSpPr/>
        <p:nvPr/>
      </p:nvGrpSpPr>
      <p:grpSpPr>
        <a:xfrm>
          <a:off x="0" y="0"/>
          <a:ext cx="0" cy="0"/>
          <a:chOff x="0" y="0"/>
          <a:chExt cx="0" cy="0"/>
        </a:xfrm>
      </p:grpSpPr>
      <p:sp>
        <p:nvSpPr>
          <p:cNvPr id="1108" name="Bob Ross ipsum. The shadows are just like the highlights, but we're going in the opposite direction. Put your feelings into it, your heart, it's your world. Paint anything you want on the canvas. Create your own world. Happy painting, God bless. We don't make mistakes we just have happy little accidents. Let's do that again.…"/>
          <p:cNvSpPr>
            <a:spLocks noGrp="1"/>
          </p:cNvSpPr>
          <p:nvPr>
            <p:ph type="body" idx="13"/>
          </p:nvPr>
        </p:nvSpPr>
        <p:spPr>
          <a:xfrm>
            <a:off x="887261" y="1776368"/>
            <a:ext cx="9271001" cy="11679095"/>
          </a:xfrm>
          <a:prstGeom prst="rect">
            <a:avLst/>
          </a:prstGeom>
        </p:spPr>
        <p:txBody>
          <a:bodyPr anchor="t">
            <a:spAutoFit/>
          </a:bodyPr>
          <a:lstStyle>
            <a:lvl1pPr marL="0" indent="0" algn="l" defTabSz="412750">
              <a:spcBef>
                <a:spcPts val="1250"/>
              </a:spcBef>
              <a:buSzTx/>
              <a:buNone/>
              <a:defRPr sz="2800" b="0" spc="-28">
                <a:solidFill>
                  <a:srgbClr val="091E42"/>
                </a:solidFill>
              </a:defRPr>
            </a:lvl1pPr>
          </a:lstStyle>
          <a:p>
            <a:pPr marL="0" indent="0" algn="l" defTabSz="825500">
              <a:spcBef>
                <a:spcPts val="2500"/>
              </a:spcBef>
              <a:buSzTx/>
              <a:buNone/>
              <a:defRPr sz="2800" b="0" spc="-28">
                <a:solidFill>
                  <a:srgbClr val="091E42"/>
                </a:solidFill>
              </a:defRPr>
            </a:pPr>
            <a:r>
              <a:t>Bob Ross ipsum. The shadows are just like the highlights, but we're going in the opposite direction. Put your feelings into it, your heart, it's your world. Paint anything you want on the canvas. Create your own world. Happy painting, God bless. We don't make mistakes we just have happy little accidents. Let's do that again.</a:t>
            </a:r>
          </a:p>
          <a:p>
            <a:pPr marL="0" indent="0" algn="l" defTabSz="825500">
              <a:spcBef>
                <a:spcPts val="2500"/>
              </a:spcBef>
              <a:buSzTx/>
              <a:buNone/>
              <a:defRPr sz="2800" b="0" spc="-28">
                <a:solidFill>
                  <a:srgbClr val="091E42"/>
                </a:solidFill>
              </a:defRPr>
            </a:pPr>
            <a:r>
              <a:t>Have fun with it. Maybe there's a happy little Evergreen that lives here. I'm gonna start with a little Alizarin crimson and a touch of Prussian blue Get away from those little Christmas tree things we used to make in school.</a:t>
            </a:r>
          </a:p>
          <a:p>
            <a:pPr marL="0" indent="0" algn="l" defTabSz="825500">
              <a:spcBef>
                <a:spcPts val="2500"/>
              </a:spcBef>
              <a:buSzTx/>
              <a:buNone/>
              <a:defRPr sz="6000" spc="-59">
                <a:solidFill>
                  <a:srgbClr val="253858"/>
                </a:solidFill>
              </a:defRPr>
            </a:pPr>
            <a:r>
              <a:t>We all need friends. Everybody’s different. Trees are different. Let them all be individuals.</a:t>
            </a:r>
          </a:p>
          <a:p>
            <a:pPr marL="0" indent="0" algn="l" defTabSz="825500">
              <a:spcBef>
                <a:spcPts val="2500"/>
              </a:spcBef>
              <a:buSzTx/>
              <a:buNone/>
              <a:defRPr sz="2800" b="0" spc="-28">
                <a:solidFill>
                  <a:srgbClr val="091E42"/>
                </a:solidFill>
              </a:defRPr>
            </a:pPr>
            <a:r>
              <a:t>Work on one thing at a time. Don't get carried away - we have plenty of time. You can't make a mistake. Anything that happens you can learn to use - and make something beautiful out of it.</a:t>
            </a:r>
          </a:p>
          <a:p>
            <a:pPr marL="0" indent="0" algn="l" defTabSz="825500">
              <a:spcBef>
                <a:spcPts val="2500"/>
              </a:spcBef>
              <a:buSzTx/>
              <a:buNone/>
              <a:defRPr sz="2800" b="0" spc="-28">
                <a:solidFill>
                  <a:srgbClr val="091E42"/>
                </a:solidFill>
              </a:defRPr>
            </a:pPr>
            <a:r>
              <a:t>Be brave. Use absolutely no pressure. Just like an angel's wing. There's nothing wrong with having a tree as a friend. Don't forget to tell these special people in your life just how special they are to you. If you don't like it - change it. It's your world. A happy cloud.</a:t>
            </a:r>
          </a:p>
        </p:txBody>
      </p:sp>
      <p:sp>
        <p:nvSpPr>
          <p:cNvPr id="1109" name="Line"/>
          <p:cNvSpPr/>
          <p:nvPr/>
        </p:nvSpPr>
        <p:spPr>
          <a:xfrm>
            <a:off x="887512" y="1272458"/>
            <a:ext cx="1270800" cy="1"/>
          </a:xfrm>
          <a:prstGeom prst="line">
            <a:avLst/>
          </a:prstGeom>
          <a:ln w="101600">
            <a:solidFill>
              <a:srgbClr val="FFA927"/>
            </a:solidFill>
            <a:miter lim="400000"/>
          </a:ln>
        </p:spPr>
        <p:txBody>
          <a:bodyPr lIns="25400" tIns="25400" rIns="25400" bIns="25400" anchor="ctr"/>
          <a:lstStyle/>
          <a:p>
            <a:pPr algn="ctr">
              <a:defRPr sz="3200" spc="0">
                <a:solidFill>
                  <a:srgbClr val="000000"/>
                </a:solidFill>
                <a:latin typeface="Helvetica Light"/>
                <a:ea typeface="Helvetica Light"/>
                <a:cs typeface="Helvetica Light"/>
                <a:sym typeface="Helvetica Light"/>
              </a:defRPr>
            </a:pPr>
            <a:endParaRPr sz="1600"/>
          </a:p>
        </p:txBody>
      </p:sp>
      <p:sp>
        <p:nvSpPr>
          <p:cNvPr id="1110" name="Section Title / Page title"/>
          <p:cNvSpPr>
            <a:spLocks noGrp="1"/>
          </p:cNvSpPr>
          <p:nvPr>
            <p:ph type="body" sz="quarter" idx="14"/>
          </p:nvPr>
        </p:nvSpPr>
        <p:spPr>
          <a:xfrm>
            <a:off x="887206" y="505219"/>
            <a:ext cx="3492501" cy="1421928"/>
          </a:xfrm>
          <a:prstGeom prst="rect">
            <a:avLst/>
          </a:prstGeom>
        </p:spPr>
        <p:txBody>
          <a:bodyPr anchor="t">
            <a:spAutoFit/>
          </a:bodyPr>
          <a:lstStyle>
            <a:lvl1pPr marL="0" indent="0" algn="l" defTabSz="412750">
              <a:spcBef>
                <a:spcPts val="0"/>
              </a:spcBef>
              <a:buSzTx/>
              <a:buNone/>
              <a:defRPr sz="4800" b="0" spc="-48">
                <a:solidFill>
                  <a:schemeClr val="accent1">
                    <a:lumOff val="-9925"/>
                  </a:schemeClr>
                </a:solidFill>
              </a:defRPr>
            </a:lvl1pPr>
          </a:lstStyle>
          <a:p>
            <a:pPr marL="0" indent="0" algn="l" defTabSz="825500">
              <a:spcBef>
                <a:spcPts val="0"/>
              </a:spcBef>
              <a:buSzTx/>
              <a:buNone/>
              <a:defRPr sz="4800" b="0" spc="-48">
                <a:solidFill>
                  <a:schemeClr val="accent1">
                    <a:lumOff val="-9925"/>
                  </a:schemeClr>
                </a:solidFill>
              </a:defRPr>
            </a:pPr>
            <a:r>
              <a:t>Section Title / </a:t>
            </a:r>
            <a:r>
              <a:rPr b="1"/>
              <a:t>Page title</a:t>
            </a:r>
          </a:p>
        </p:txBody>
      </p:sp>
      <p:sp>
        <p:nvSpPr>
          <p:cNvPr id="1111" name="Slide Number"/>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39879217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92145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lt1"/>
        </a:solidFill>
        <a:effectLst/>
      </p:bgPr>
    </p:bg>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a:stretch/>
        </p:blipFill>
        <p:spPr>
          <a:xfrm>
            <a:off x="1589" y="1589"/>
            <a:ext cx="1587" cy="1587"/>
          </a:xfrm>
          <a:prstGeom prst="rect">
            <a:avLst/>
          </a:prstGeom>
          <a:noFill/>
          <a:ln>
            <a:noFill/>
          </a:ln>
        </p:spPr>
      </p:pic>
      <p:sp>
        <p:nvSpPr>
          <p:cNvPr id="19" name="Google Shape;19;p4"/>
          <p:cNvSpPr txBox="1">
            <a:spLocks noGrp="1"/>
          </p:cNvSpPr>
          <p:nvPr>
            <p:ph type="dt" idx="10"/>
          </p:nvPr>
        </p:nvSpPr>
        <p:spPr>
          <a:xfrm>
            <a:off x="9677401" y="6405036"/>
            <a:ext cx="1482051" cy="153888"/>
          </a:xfrm>
          <a:prstGeom prst="rect">
            <a:avLst/>
          </a:prstGeom>
          <a:noFill/>
          <a:ln>
            <a:noFill/>
          </a:ln>
        </p:spPr>
        <p:txBody>
          <a:bodyPr spcFirstLastPara="1" wrap="square" lIns="0" tIns="0" rIns="0" bIns="0" anchor="b" anchorCtr="0"/>
          <a:lstStyle>
            <a:lvl1pPr lvl="0" algn="r">
              <a:spcBef>
                <a:spcPts val="0"/>
              </a:spcBef>
              <a:spcAft>
                <a:spcPts val="0"/>
              </a:spcAft>
              <a:buSzPts val="1400"/>
              <a:buNone/>
              <a:defRPr>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
          <p:cNvSpPr txBox="1">
            <a:spLocks noGrp="1"/>
          </p:cNvSpPr>
          <p:nvPr>
            <p:ph type="title"/>
          </p:nvPr>
        </p:nvSpPr>
        <p:spPr>
          <a:xfrm>
            <a:off x="630000" y="622801"/>
            <a:ext cx="10933200" cy="470899"/>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Clr>
                <a:srgbClr val="1D2B50"/>
              </a:buClr>
              <a:buSzPts val="3400"/>
              <a:buFont typeface="Trebuchet MS"/>
              <a:buNone/>
              <a:defRPr sz="4500" b="0" i="0" u="none">
                <a:solidFill>
                  <a:srgbClr val="1D2B5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 name="Picture 7">
            <a:extLst>
              <a:ext uri="{FF2B5EF4-FFF2-40B4-BE49-F238E27FC236}">
                <a16:creationId xmlns:a16="http://schemas.microsoft.com/office/drawing/2014/main" id="{78127B92-8912-1D42-B082-411A3F2951A7}"/>
              </a:ext>
            </a:extLst>
          </p:cNvPr>
          <p:cNvPicPr>
            <a:picLocks noChangeAspect="1"/>
          </p:cNvPicPr>
          <p:nvPr userDrawn="1"/>
        </p:nvPicPr>
        <p:blipFill rotWithShape="1">
          <a:blip r:embed="rId3"/>
          <a:srcRect l="8409" t="1400" r="1608" b="92482"/>
          <a:stretch/>
        </p:blipFill>
        <p:spPr>
          <a:xfrm>
            <a:off x="0" y="0"/>
            <a:ext cx="12192000" cy="508000"/>
          </a:xfrm>
          <a:prstGeom prst="rect">
            <a:avLst/>
          </a:prstGeom>
        </p:spPr>
      </p:pic>
    </p:spTree>
    <p:extLst>
      <p:ext uri="{BB962C8B-B14F-4D97-AF65-F5344CB8AC3E}">
        <p14:creationId xmlns:p14="http://schemas.microsoft.com/office/powerpoint/2010/main" val="180571440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Contenido">
    <p:spTree>
      <p:nvGrpSpPr>
        <p:cNvPr id="1" name=""/>
        <p:cNvGrpSpPr/>
        <p:nvPr/>
      </p:nvGrpSpPr>
      <p:grpSpPr>
        <a:xfrm>
          <a:off x="0" y="0"/>
          <a:ext cx="0" cy="0"/>
          <a:chOff x="0" y="0"/>
          <a:chExt cx="0" cy="0"/>
        </a:xfrm>
      </p:grpSpPr>
      <p:cxnSp>
        <p:nvCxnSpPr>
          <p:cNvPr id="21" name="Straight Connector 20"/>
          <p:cNvCxnSpPr/>
          <p:nvPr/>
        </p:nvCxnSpPr>
        <p:spPr>
          <a:xfrm rot="10800000" flipH="1">
            <a:off x="3175" y="-8467"/>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Isosceles Triangle 18"/>
          <p:cNvSpPr/>
          <p:nvPr/>
        </p:nvSpPr>
        <p:spPr>
          <a:xfrm flipH="1">
            <a:off x="1498" y="-8467"/>
            <a:ext cx="641299" cy="6866467"/>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nvGrpSpPr>
          <p:cNvPr id="9" name="Grupo 8"/>
          <p:cNvGrpSpPr/>
          <p:nvPr/>
        </p:nvGrpSpPr>
        <p:grpSpPr>
          <a:xfrm>
            <a:off x="11345778" y="-8467"/>
            <a:ext cx="866247" cy="5579087"/>
            <a:chOff x="10471486" y="-8467"/>
            <a:chExt cx="1740540" cy="4785001"/>
          </a:xfrm>
        </p:grpSpPr>
        <p:sp>
          <p:nvSpPr>
            <p:cNvPr id="37" name="Isosceles Triangle 30"/>
            <p:cNvSpPr/>
            <p:nvPr/>
          </p:nvSpPr>
          <p:spPr>
            <a:xfrm rot="10800000" flipH="1">
              <a:off x="10694464" y="2908039"/>
              <a:ext cx="1497536" cy="1868495"/>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nvGrpSpPr>
            <p:cNvPr id="8" name="Grupo 7"/>
            <p:cNvGrpSpPr/>
            <p:nvPr/>
          </p:nvGrpSpPr>
          <p:grpSpPr>
            <a:xfrm flipH="1">
              <a:off x="10471486" y="-8467"/>
              <a:ext cx="1720514" cy="2920110"/>
              <a:chOff x="0" y="-8467"/>
              <a:chExt cx="3259667" cy="6866467"/>
            </a:xfrm>
          </p:grpSpPr>
          <p:cxnSp>
            <p:nvCxnSpPr>
              <p:cNvPr id="32" name="Straight Connector 31"/>
              <p:cNvCxnSpPr/>
              <p:nvPr/>
            </p:nvCxnSpPr>
            <p:spPr>
              <a:xfrm rot="10800000">
                <a:off x="1601788" y="-8467"/>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rot="10800000">
                <a:off x="3175"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rot="10800000">
                <a:off x="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rot="10800000">
                <a:off x="0" y="-8467"/>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rot="10800000">
                <a:off x="3174"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rot="10800000">
                <a:off x="3176"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rot="10800000">
                <a:off x="3176"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rot="10800000">
                <a:off x="3175" y="-84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5"/>
            <p:cNvSpPr/>
            <p:nvPr/>
          </p:nvSpPr>
          <p:spPr>
            <a:xfrm rot="10800000" flipH="1">
              <a:off x="11365818" y="2188778"/>
              <a:ext cx="824504" cy="1613202"/>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26"/>
            <p:cNvSpPr/>
            <p:nvPr/>
          </p:nvSpPr>
          <p:spPr>
            <a:xfrm rot="10800000" flipH="1">
              <a:off x="11018929" y="3010179"/>
              <a:ext cx="1181968" cy="1511061"/>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p:cNvSpPr/>
            <p:nvPr/>
          </p:nvSpPr>
          <p:spPr>
            <a:xfrm flipH="1">
              <a:off x="11528964" y="2908040"/>
              <a:ext cx="526677" cy="89394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p:cNvSpPr/>
            <p:nvPr/>
          </p:nvSpPr>
          <p:spPr>
            <a:xfrm rot="5400000" flipH="1">
              <a:off x="11419426" y="3450381"/>
              <a:ext cx="1019875" cy="565324"/>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797" y="6098125"/>
            <a:ext cx="1511816" cy="590553"/>
          </a:xfrm>
          <a:prstGeom prst="rect">
            <a:avLst/>
          </a:prstGeom>
        </p:spPr>
      </p:pic>
      <p:sp>
        <p:nvSpPr>
          <p:cNvPr id="13" name="CuadroTexto 12"/>
          <p:cNvSpPr txBox="1"/>
          <p:nvPr/>
        </p:nvSpPr>
        <p:spPr>
          <a:xfrm>
            <a:off x="714986" y="6611779"/>
            <a:ext cx="1822498" cy="246221"/>
          </a:xfrm>
          <a:prstGeom prst="rect">
            <a:avLst/>
          </a:prstGeom>
          <a:noFill/>
        </p:spPr>
        <p:txBody>
          <a:bodyPr wrap="square" rtlCol="0">
            <a:spAutoFit/>
          </a:bodyPr>
          <a:lstStyle/>
          <a:p>
            <a:r>
              <a:rPr lang="es-CL" sz="1000" b="1" dirty="0">
                <a:solidFill>
                  <a:schemeClr val="accent1">
                    <a:lumMod val="75000"/>
                  </a:schemeClr>
                </a:solidFill>
                <a:latin typeface="Arial" panose="020B0604020202020204" pitchFamily="34" charset="0"/>
                <a:cs typeface="Arial" panose="020B0604020202020204" pitchFamily="34" charset="0"/>
              </a:rPr>
              <a:t>www.vates.com</a:t>
            </a:r>
          </a:p>
        </p:txBody>
      </p:sp>
      <p:pic>
        <p:nvPicPr>
          <p:cNvPr id="14" name="Imagen 13"/>
          <p:cNvPicPr>
            <a:picLocks noChangeAspect="1"/>
          </p:cNvPicPr>
          <p:nvPr/>
        </p:nvPicPr>
        <p:blipFill>
          <a:blip r:embed="rId3"/>
          <a:stretch>
            <a:fillRect/>
          </a:stretch>
        </p:blipFill>
        <p:spPr>
          <a:xfrm>
            <a:off x="10277814" y="6267909"/>
            <a:ext cx="1856380" cy="508688"/>
          </a:xfrm>
          <a:prstGeom prst="rect">
            <a:avLst/>
          </a:prstGeom>
        </p:spPr>
      </p:pic>
      <p:grpSp>
        <p:nvGrpSpPr>
          <p:cNvPr id="22" name="Grupo 21"/>
          <p:cNvGrpSpPr/>
          <p:nvPr userDrawn="1"/>
        </p:nvGrpSpPr>
        <p:grpSpPr>
          <a:xfrm>
            <a:off x="11345778" y="-8467"/>
            <a:ext cx="866247" cy="5579087"/>
            <a:chOff x="10471486" y="-8467"/>
            <a:chExt cx="1740540" cy="4785001"/>
          </a:xfrm>
        </p:grpSpPr>
        <p:sp>
          <p:nvSpPr>
            <p:cNvPr id="23" name="Isosceles Triangle 30"/>
            <p:cNvSpPr/>
            <p:nvPr/>
          </p:nvSpPr>
          <p:spPr>
            <a:xfrm rot="10800000" flipH="1">
              <a:off x="10694464" y="2908039"/>
              <a:ext cx="1497536" cy="1868495"/>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nvGrpSpPr>
            <p:cNvPr id="35" name="Grupo 34"/>
            <p:cNvGrpSpPr/>
            <p:nvPr userDrawn="1"/>
          </p:nvGrpSpPr>
          <p:grpSpPr>
            <a:xfrm flipH="1">
              <a:off x="10471486" y="-8467"/>
              <a:ext cx="1720514" cy="2920110"/>
              <a:chOff x="0" y="-8467"/>
              <a:chExt cx="3259667" cy="6866467"/>
            </a:xfrm>
          </p:grpSpPr>
          <p:cxnSp>
            <p:nvCxnSpPr>
              <p:cNvPr id="42" name="Straight Connector 31"/>
              <p:cNvCxnSpPr/>
              <p:nvPr/>
            </p:nvCxnSpPr>
            <p:spPr>
              <a:xfrm rot="10800000">
                <a:off x="1601788" y="-8467"/>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43" name="Rectangle 23"/>
              <p:cNvSpPr/>
              <p:nvPr/>
            </p:nvSpPr>
            <p:spPr>
              <a:xfrm rot="10800000">
                <a:off x="3175"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5"/>
              <p:cNvSpPr/>
              <p:nvPr/>
            </p:nvSpPr>
            <p:spPr>
              <a:xfrm rot="10800000">
                <a:off x="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26"/>
              <p:cNvSpPr/>
              <p:nvPr/>
            </p:nvSpPr>
            <p:spPr>
              <a:xfrm rot="10800000">
                <a:off x="0" y="-8467"/>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7"/>
              <p:cNvSpPr/>
              <p:nvPr/>
            </p:nvSpPr>
            <p:spPr>
              <a:xfrm rot="10800000">
                <a:off x="3174"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8"/>
              <p:cNvSpPr/>
              <p:nvPr/>
            </p:nvSpPr>
            <p:spPr>
              <a:xfrm rot="10800000">
                <a:off x="3176"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p:cNvSpPr/>
              <p:nvPr/>
            </p:nvSpPr>
            <p:spPr>
              <a:xfrm rot="10800000">
                <a:off x="3176"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30"/>
              <p:cNvSpPr/>
              <p:nvPr/>
            </p:nvSpPr>
            <p:spPr>
              <a:xfrm rot="10800000">
                <a:off x="3175" y="-84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25"/>
            <p:cNvSpPr/>
            <p:nvPr/>
          </p:nvSpPr>
          <p:spPr>
            <a:xfrm rot="10800000" flipH="1">
              <a:off x="11365818" y="2188778"/>
              <a:ext cx="824504" cy="1613202"/>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26"/>
            <p:cNvSpPr/>
            <p:nvPr/>
          </p:nvSpPr>
          <p:spPr>
            <a:xfrm rot="10800000" flipH="1">
              <a:off x="11018929" y="3010179"/>
              <a:ext cx="1181968" cy="1511061"/>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7"/>
            <p:cNvSpPr/>
            <p:nvPr/>
          </p:nvSpPr>
          <p:spPr>
            <a:xfrm flipH="1">
              <a:off x="11528964" y="2908040"/>
              <a:ext cx="526677" cy="89394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9"/>
            <p:cNvSpPr/>
            <p:nvPr/>
          </p:nvSpPr>
          <p:spPr>
            <a:xfrm rot="5400000" flipH="1">
              <a:off x="11419426" y="3450381"/>
              <a:ext cx="1019875" cy="565324"/>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0" name="Imagen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2797" y="6098125"/>
            <a:ext cx="1511816" cy="590553"/>
          </a:xfrm>
          <a:prstGeom prst="rect">
            <a:avLst/>
          </a:prstGeom>
        </p:spPr>
      </p:pic>
      <p:sp>
        <p:nvSpPr>
          <p:cNvPr id="51" name="CuadroTexto 50"/>
          <p:cNvSpPr txBox="1"/>
          <p:nvPr userDrawn="1"/>
        </p:nvSpPr>
        <p:spPr>
          <a:xfrm>
            <a:off x="714986" y="6611779"/>
            <a:ext cx="1822498" cy="246221"/>
          </a:xfrm>
          <a:prstGeom prst="rect">
            <a:avLst/>
          </a:prstGeom>
          <a:noFill/>
        </p:spPr>
        <p:txBody>
          <a:bodyPr wrap="square" rtlCol="0">
            <a:spAutoFit/>
          </a:bodyPr>
          <a:lstStyle/>
          <a:p>
            <a:r>
              <a:rPr lang="es-CL" sz="1000" b="1" dirty="0">
                <a:solidFill>
                  <a:schemeClr val="accent1">
                    <a:lumMod val="75000"/>
                  </a:schemeClr>
                </a:solidFill>
                <a:latin typeface="Arial" panose="020B0604020202020204" pitchFamily="34" charset="0"/>
                <a:cs typeface="Arial" panose="020B0604020202020204" pitchFamily="34" charset="0"/>
              </a:rPr>
              <a:t>www.vates.com</a:t>
            </a:r>
          </a:p>
        </p:txBody>
      </p:sp>
      <p:pic>
        <p:nvPicPr>
          <p:cNvPr id="52" name="Imagen 51"/>
          <p:cNvPicPr>
            <a:picLocks noChangeAspect="1"/>
          </p:cNvPicPr>
          <p:nvPr userDrawn="1"/>
        </p:nvPicPr>
        <p:blipFill>
          <a:blip r:embed="rId3"/>
          <a:stretch>
            <a:fillRect/>
          </a:stretch>
        </p:blipFill>
        <p:spPr>
          <a:xfrm>
            <a:off x="10277814" y="6267909"/>
            <a:ext cx="1856380" cy="508688"/>
          </a:xfrm>
          <a:prstGeom prst="rect">
            <a:avLst/>
          </a:prstGeom>
        </p:spPr>
      </p:pic>
    </p:spTree>
    <p:extLst>
      <p:ext uri="{BB962C8B-B14F-4D97-AF65-F5344CB8AC3E}">
        <p14:creationId xmlns:p14="http://schemas.microsoft.com/office/powerpoint/2010/main" val="1193447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29473B-3C0F-5343-90DD-F38F526B8C2D}"/>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2FF37A24-B864-F248-BDE8-A9BC8871668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6CA21F7E-BAAF-A940-94BD-7351C38DC990}"/>
              </a:ext>
            </a:extLst>
          </p:cNvPr>
          <p:cNvSpPr>
            <a:spLocks noGrp="1"/>
          </p:cNvSpPr>
          <p:nvPr>
            <p:ph type="dt" sz="half" idx="10"/>
          </p:nvPr>
        </p:nvSpPr>
        <p:spPr/>
        <p:txBody>
          <a:bodyPr/>
          <a:lstStyle/>
          <a:p>
            <a:fld id="{DC96B6C9-D2F8-444C-BFA8-E0B621784647}" type="datetimeFigureOut">
              <a:rPr lang="es-CL" smtClean="0"/>
              <a:t>10-11-20</a:t>
            </a:fld>
            <a:endParaRPr lang="es-CL"/>
          </a:p>
        </p:txBody>
      </p:sp>
      <p:sp>
        <p:nvSpPr>
          <p:cNvPr id="5" name="Marcador de pie de página 4">
            <a:extLst>
              <a:ext uri="{FF2B5EF4-FFF2-40B4-BE49-F238E27FC236}">
                <a16:creationId xmlns:a16="http://schemas.microsoft.com/office/drawing/2014/main" id="{D6098284-29AB-DA45-8036-D6EF6FDBBB55}"/>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95D8B32B-82BB-AB41-AEA2-5CE0F3E0F077}"/>
              </a:ext>
            </a:extLst>
          </p:cNvPr>
          <p:cNvSpPr>
            <a:spLocks noGrp="1"/>
          </p:cNvSpPr>
          <p:nvPr>
            <p:ph type="sldNum" sz="quarter" idx="12"/>
          </p:nvPr>
        </p:nvSpPr>
        <p:spPr/>
        <p:txBody>
          <a:bodyPr/>
          <a:lstStyle/>
          <a:p>
            <a:fld id="{FB13C4C7-9BEB-6E49-83BF-C219C93F4499}" type="slidenum">
              <a:rPr lang="es-CL" smtClean="0"/>
              <a:t>‹Nº›</a:t>
            </a:fld>
            <a:endParaRPr lang="es-CL"/>
          </a:p>
        </p:txBody>
      </p:sp>
    </p:spTree>
    <p:extLst>
      <p:ext uri="{BB962C8B-B14F-4D97-AF65-F5344CB8AC3E}">
        <p14:creationId xmlns:p14="http://schemas.microsoft.com/office/powerpoint/2010/main" val="3544347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5B47EC-31B4-CE44-A6A7-865135F5B96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2DDC9B24-CACB-6743-9C99-2959D14E31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CBF6F49-D15E-3741-A82F-5A87CE51D932}"/>
              </a:ext>
            </a:extLst>
          </p:cNvPr>
          <p:cNvSpPr>
            <a:spLocks noGrp="1"/>
          </p:cNvSpPr>
          <p:nvPr>
            <p:ph type="dt" sz="half" idx="10"/>
          </p:nvPr>
        </p:nvSpPr>
        <p:spPr/>
        <p:txBody>
          <a:bodyPr/>
          <a:lstStyle/>
          <a:p>
            <a:fld id="{DC96B6C9-D2F8-444C-BFA8-E0B621784647}" type="datetimeFigureOut">
              <a:rPr lang="es-CL" smtClean="0"/>
              <a:t>10-11-20</a:t>
            </a:fld>
            <a:endParaRPr lang="es-CL"/>
          </a:p>
        </p:txBody>
      </p:sp>
      <p:sp>
        <p:nvSpPr>
          <p:cNvPr id="5" name="Marcador de pie de página 4">
            <a:extLst>
              <a:ext uri="{FF2B5EF4-FFF2-40B4-BE49-F238E27FC236}">
                <a16:creationId xmlns:a16="http://schemas.microsoft.com/office/drawing/2014/main" id="{21896570-0FD6-7B4C-9074-017CDB134AE1}"/>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4324DA7B-AC77-F740-BA87-35A0BD4ECA5F}"/>
              </a:ext>
            </a:extLst>
          </p:cNvPr>
          <p:cNvSpPr>
            <a:spLocks noGrp="1"/>
          </p:cNvSpPr>
          <p:nvPr>
            <p:ph type="sldNum" sz="quarter" idx="12"/>
          </p:nvPr>
        </p:nvSpPr>
        <p:spPr/>
        <p:txBody>
          <a:bodyPr/>
          <a:lstStyle/>
          <a:p>
            <a:fld id="{FB13C4C7-9BEB-6E49-83BF-C219C93F4499}" type="slidenum">
              <a:rPr lang="es-CL" smtClean="0"/>
              <a:t>‹Nº›</a:t>
            </a:fld>
            <a:endParaRPr lang="es-CL"/>
          </a:p>
        </p:txBody>
      </p:sp>
    </p:spTree>
    <p:extLst>
      <p:ext uri="{BB962C8B-B14F-4D97-AF65-F5344CB8AC3E}">
        <p14:creationId xmlns:p14="http://schemas.microsoft.com/office/powerpoint/2010/main" val="3397221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AE8BE-15FF-AE4D-8627-6FE1D15497E9}"/>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DCE6D2BC-77CB-BD40-9C7B-6181A345733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CEC1ECF5-C55D-324D-80BF-96FAD416475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19F75411-2310-6A44-8B5C-7745CD38B094}"/>
              </a:ext>
            </a:extLst>
          </p:cNvPr>
          <p:cNvSpPr>
            <a:spLocks noGrp="1"/>
          </p:cNvSpPr>
          <p:nvPr>
            <p:ph type="dt" sz="half" idx="10"/>
          </p:nvPr>
        </p:nvSpPr>
        <p:spPr/>
        <p:txBody>
          <a:bodyPr/>
          <a:lstStyle/>
          <a:p>
            <a:fld id="{DC96B6C9-D2F8-444C-BFA8-E0B621784647}" type="datetimeFigureOut">
              <a:rPr lang="es-CL" smtClean="0"/>
              <a:t>10-11-20</a:t>
            </a:fld>
            <a:endParaRPr lang="es-CL"/>
          </a:p>
        </p:txBody>
      </p:sp>
      <p:sp>
        <p:nvSpPr>
          <p:cNvPr id="6" name="Marcador de pie de página 5">
            <a:extLst>
              <a:ext uri="{FF2B5EF4-FFF2-40B4-BE49-F238E27FC236}">
                <a16:creationId xmlns:a16="http://schemas.microsoft.com/office/drawing/2014/main" id="{67B3BC59-6406-1440-8CE9-EFE0FD285CEC}"/>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EFD27567-F041-3147-87D2-E85DFC73E5E9}"/>
              </a:ext>
            </a:extLst>
          </p:cNvPr>
          <p:cNvSpPr>
            <a:spLocks noGrp="1"/>
          </p:cNvSpPr>
          <p:nvPr>
            <p:ph type="sldNum" sz="quarter" idx="12"/>
          </p:nvPr>
        </p:nvSpPr>
        <p:spPr/>
        <p:txBody>
          <a:bodyPr/>
          <a:lstStyle/>
          <a:p>
            <a:fld id="{FB13C4C7-9BEB-6E49-83BF-C219C93F4499}" type="slidenum">
              <a:rPr lang="es-CL" smtClean="0"/>
              <a:t>‹Nº›</a:t>
            </a:fld>
            <a:endParaRPr lang="es-CL"/>
          </a:p>
        </p:txBody>
      </p:sp>
    </p:spTree>
    <p:extLst>
      <p:ext uri="{BB962C8B-B14F-4D97-AF65-F5344CB8AC3E}">
        <p14:creationId xmlns:p14="http://schemas.microsoft.com/office/powerpoint/2010/main" val="14488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5D7731-71A7-5B40-A06C-841DE78F9F2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5FD9EF55-70C3-784B-819D-4C0CD69684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7E361CC-69CE-EE4E-9BE4-D9FF224026F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0665E0B5-691B-544A-AE19-C030F4EEE8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2E9AAD8-4C40-B64B-B787-C5B9EF19045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38091245-3BAD-644A-BC82-FE8EDC2A675F}"/>
              </a:ext>
            </a:extLst>
          </p:cNvPr>
          <p:cNvSpPr>
            <a:spLocks noGrp="1"/>
          </p:cNvSpPr>
          <p:nvPr>
            <p:ph type="dt" sz="half" idx="10"/>
          </p:nvPr>
        </p:nvSpPr>
        <p:spPr/>
        <p:txBody>
          <a:bodyPr/>
          <a:lstStyle/>
          <a:p>
            <a:fld id="{DC96B6C9-D2F8-444C-BFA8-E0B621784647}" type="datetimeFigureOut">
              <a:rPr lang="es-CL" smtClean="0"/>
              <a:t>10-11-20</a:t>
            </a:fld>
            <a:endParaRPr lang="es-CL"/>
          </a:p>
        </p:txBody>
      </p:sp>
      <p:sp>
        <p:nvSpPr>
          <p:cNvPr id="8" name="Marcador de pie de página 7">
            <a:extLst>
              <a:ext uri="{FF2B5EF4-FFF2-40B4-BE49-F238E27FC236}">
                <a16:creationId xmlns:a16="http://schemas.microsoft.com/office/drawing/2014/main" id="{AB49DF8B-24B6-B042-ABDD-0FF0EBF0F655}"/>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1DB9144E-5831-034D-B59E-F2BF4E0A11C1}"/>
              </a:ext>
            </a:extLst>
          </p:cNvPr>
          <p:cNvSpPr>
            <a:spLocks noGrp="1"/>
          </p:cNvSpPr>
          <p:nvPr>
            <p:ph type="sldNum" sz="quarter" idx="12"/>
          </p:nvPr>
        </p:nvSpPr>
        <p:spPr/>
        <p:txBody>
          <a:bodyPr/>
          <a:lstStyle/>
          <a:p>
            <a:fld id="{FB13C4C7-9BEB-6E49-83BF-C219C93F4499}" type="slidenum">
              <a:rPr lang="es-CL" smtClean="0"/>
              <a:t>‹Nº›</a:t>
            </a:fld>
            <a:endParaRPr lang="es-CL"/>
          </a:p>
        </p:txBody>
      </p:sp>
    </p:spTree>
    <p:extLst>
      <p:ext uri="{BB962C8B-B14F-4D97-AF65-F5344CB8AC3E}">
        <p14:creationId xmlns:p14="http://schemas.microsoft.com/office/powerpoint/2010/main" val="3067524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07BB04-97C6-7448-A381-92C27000156B}"/>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CBB6073B-99A6-DB48-896D-C1E7B28246BC}"/>
              </a:ext>
            </a:extLst>
          </p:cNvPr>
          <p:cNvSpPr>
            <a:spLocks noGrp="1"/>
          </p:cNvSpPr>
          <p:nvPr>
            <p:ph type="dt" sz="half" idx="10"/>
          </p:nvPr>
        </p:nvSpPr>
        <p:spPr/>
        <p:txBody>
          <a:bodyPr/>
          <a:lstStyle/>
          <a:p>
            <a:fld id="{DC96B6C9-D2F8-444C-BFA8-E0B621784647}" type="datetimeFigureOut">
              <a:rPr lang="es-CL" smtClean="0"/>
              <a:t>10-11-20</a:t>
            </a:fld>
            <a:endParaRPr lang="es-CL"/>
          </a:p>
        </p:txBody>
      </p:sp>
      <p:sp>
        <p:nvSpPr>
          <p:cNvPr id="4" name="Marcador de pie de página 3">
            <a:extLst>
              <a:ext uri="{FF2B5EF4-FFF2-40B4-BE49-F238E27FC236}">
                <a16:creationId xmlns:a16="http://schemas.microsoft.com/office/drawing/2014/main" id="{322C5CA6-AF35-F74B-976F-26921B07F425}"/>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93AB2AC1-B601-744A-BAFE-355C4C2F7679}"/>
              </a:ext>
            </a:extLst>
          </p:cNvPr>
          <p:cNvSpPr>
            <a:spLocks noGrp="1"/>
          </p:cNvSpPr>
          <p:nvPr>
            <p:ph type="sldNum" sz="quarter" idx="12"/>
          </p:nvPr>
        </p:nvSpPr>
        <p:spPr/>
        <p:txBody>
          <a:bodyPr/>
          <a:lstStyle/>
          <a:p>
            <a:fld id="{FB13C4C7-9BEB-6E49-83BF-C219C93F4499}" type="slidenum">
              <a:rPr lang="es-CL" smtClean="0"/>
              <a:t>‹Nº›</a:t>
            </a:fld>
            <a:endParaRPr lang="es-CL"/>
          </a:p>
        </p:txBody>
      </p:sp>
    </p:spTree>
    <p:extLst>
      <p:ext uri="{BB962C8B-B14F-4D97-AF65-F5344CB8AC3E}">
        <p14:creationId xmlns:p14="http://schemas.microsoft.com/office/powerpoint/2010/main" val="2109003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55A7F9D-8644-AE4C-ACB9-736FD5D56874}"/>
              </a:ext>
            </a:extLst>
          </p:cNvPr>
          <p:cNvSpPr>
            <a:spLocks noGrp="1"/>
          </p:cNvSpPr>
          <p:nvPr>
            <p:ph type="dt" sz="half" idx="10"/>
          </p:nvPr>
        </p:nvSpPr>
        <p:spPr/>
        <p:txBody>
          <a:bodyPr/>
          <a:lstStyle/>
          <a:p>
            <a:fld id="{DC96B6C9-D2F8-444C-BFA8-E0B621784647}" type="datetimeFigureOut">
              <a:rPr lang="es-CL" smtClean="0"/>
              <a:t>10-11-20</a:t>
            </a:fld>
            <a:endParaRPr lang="es-CL"/>
          </a:p>
        </p:txBody>
      </p:sp>
      <p:sp>
        <p:nvSpPr>
          <p:cNvPr id="3" name="Marcador de pie de página 2">
            <a:extLst>
              <a:ext uri="{FF2B5EF4-FFF2-40B4-BE49-F238E27FC236}">
                <a16:creationId xmlns:a16="http://schemas.microsoft.com/office/drawing/2014/main" id="{7944955E-C940-5E44-AE02-96267B79EB9A}"/>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B5BFCFD7-1243-614E-93F0-3BD1189A151E}"/>
              </a:ext>
            </a:extLst>
          </p:cNvPr>
          <p:cNvSpPr>
            <a:spLocks noGrp="1"/>
          </p:cNvSpPr>
          <p:nvPr>
            <p:ph type="sldNum" sz="quarter" idx="12"/>
          </p:nvPr>
        </p:nvSpPr>
        <p:spPr/>
        <p:txBody>
          <a:bodyPr/>
          <a:lstStyle/>
          <a:p>
            <a:fld id="{FB13C4C7-9BEB-6E49-83BF-C219C93F4499}" type="slidenum">
              <a:rPr lang="es-CL" smtClean="0"/>
              <a:t>‹Nº›</a:t>
            </a:fld>
            <a:endParaRPr lang="es-CL"/>
          </a:p>
        </p:txBody>
      </p:sp>
    </p:spTree>
    <p:extLst>
      <p:ext uri="{BB962C8B-B14F-4D97-AF65-F5344CB8AC3E}">
        <p14:creationId xmlns:p14="http://schemas.microsoft.com/office/powerpoint/2010/main" val="3211896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26627C-90EE-E346-972E-0F4A72282A5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2831BAE8-97E9-A542-9CCE-18EEA47C04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3D2216C5-6330-A647-BBDB-41213A0593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2A96FB3-2BAC-D04C-B521-93884C1C028A}"/>
              </a:ext>
            </a:extLst>
          </p:cNvPr>
          <p:cNvSpPr>
            <a:spLocks noGrp="1"/>
          </p:cNvSpPr>
          <p:nvPr>
            <p:ph type="dt" sz="half" idx="10"/>
          </p:nvPr>
        </p:nvSpPr>
        <p:spPr/>
        <p:txBody>
          <a:bodyPr/>
          <a:lstStyle/>
          <a:p>
            <a:fld id="{DC96B6C9-D2F8-444C-BFA8-E0B621784647}" type="datetimeFigureOut">
              <a:rPr lang="es-CL" smtClean="0"/>
              <a:t>10-11-20</a:t>
            </a:fld>
            <a:endParaRPr lang="es-CL"/>
          </a:p>
        </p:txBody>
      </p:sp>
      <p:sp>
        <p:nvSpPr>
          <p:cNvPr id="6" name="Marcador de pie de página 5">
            <a:extLst>
              <a:ext uri="{FF2B5EF4-FFF2-40B4-BE49-F238E27FC236}">
                <a16:creationId xmlns:a16="http://schemas.microsoft.com/office/drawing/2014/main" id="{E9F00ECA-93E2-D441-9DB1-6902456D5498}"/>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3C450958-0609-A346-87C5-3DD19DC00F9A}"/>
              </a:ext>
            </a:extLst>
          </p:cNvPr>
          <p:cNvSpPr>
            <a:spLocks noGrp="1"/>
          </p:cNvSpPr>
          <p:nvPr>
            <p:ph type="sldNum" sz="quarter" idx="12"/>
          </p:nvPr>
        </p:nvSpPr>
        <p:spPr/>
        <p:txBody>
          <a:bodyPr/>
          <a:lstStyle/>
          <a:p>
            <a:fld id="{FB13C4C7-9BEB-6E49-83BF-C219C93F4499}" type="slidenum">
              <a:rPr lang="es-CL" smtClean="0"/>
              <a:t>‹Nº›</a:t>
            </a:fld>
            <a:endParaRPr lang="es-CL"/>
          </a:p>
        </p:txBody>
      </p:sp>
      <p:pic>
        <p:nvPicPr>
          <p:cNvPr id="8" name="Picture 7">
            <a:extLst>
              <a:ext uri="{FF2B5EF4-FFF2-40B4-BE49-F238E27FC236}">
                <a16:creationId xmlns:a16="http://schemas.microsoft.com/office/drawing/2014/main" id="{78127B92-8912-1D42-B082-411A3F2951A7}"/>
              </a:ext>
            </a:extLst>
          </p:cNvPr>
          <p:cNvPicPr>
            <a:picLocks noChangeAspect="1"/>
          </p:cNvPicPr>
          <p:nvPr userDrawn="1"/>
        </p:nvPicPr>
        <p:blipFill rotWithShape="1">
          <a:blip r:embed="rId2"/>
          <a:srcRect l="8409" t="1400" r="1608" b="92482"/>
          <a:stretch/>
        </p:blipFill>
        <p:spPr>
          <a:xfrm>
            <a:off x="7620000" y="0"/>
            <a:ext cx="4572000" cy="190500"/>
          </a:xfrm>
          <a:prstGeom prst="rect">
            <a:avLst/>
          </a:prstGeom>
        </p:spPr>
      </p:pic>
    </p:spTree>
    <p:extLst>
      <p:ext uri="{BB962C8B-B14F-4D97-AF65-F5344CB8AC3E}">
        <p14:creationId xmlns:p14="http://schemas.microsoft.com/office/powerpoint/2010/main" val="1112685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972002-347D-A24B-BCD7-DDBEECED02A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40D3C6A8-858A-3440-8833-4D7B7B84F4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313E6ADE-522E-AB4B-B203-3C4140AD1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855C8EB-D45F-1244-AA75-96904E1E0459}"/>
              </a:ext>
            </a:extLst>
          </p:cNvPr>
          <p:cNvSpPr>
            <a:spLocks noGrp="1"/>
          </p:cNvSpPr>
          <p:nvPr>
            <p:ph type="dt" sz="half" idx="10"/>
          </p:nvPr>
        </p:nvSpPr>
        <p:spPr/>
        <p:txBody>
          <a:bodyPr/>
          <a:lstStyle/>
          <a:p>
            <a:fld id="{DC96B6C9-D2F8-444C-BFA8-E0B621784647}" type="datetimeFigureOut">
              <a:rPr lang="es-CL" smtClean="0"/>
              <a:t>10-11-20</a:t>
            </a:fld>
            <a:endParaRPr lang="es-CL"/>
          </a:p>
        </p:txBody>
      </p:sp>
      <p:sp>
        <p:nvSpPr>
          <p:cNvPr id="6" name="Marcador de pie de página 5">
            <a:extLst>
              <a:ext uri="{FF2B5EF4-FFF2-40B4-BE49-F238E27FC236}">
                <a16:creationId xmlns:a16="http://schemas.microsoft.com/office/drawing/2014/main" id="{D273106C-8F4C-404B-8287-C7522E0D1B2E}"/>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61C09872-531A-1745-BBE6-8496797317F6}"/>
              </a:ext>
            </a:extLst>
          </p:cNvPr>
          <p:cNvSpPr>
            <a:spLocks noGrp="1"/>
          </p:cNvSpPr>
          <p:nvPr>
            <p:ph type="sldNum" sz="quarter" idx="12"/>
          </p:nvPr>
        </p:nvSpPr>
        <p:spPr/>
        <p:txBody>
          <a:bodyPr/>
          <a:lstStyle/>
          <a:p>
            <a:fld id="{FB13C4C7-9BEB-6E49-83BF-C219C93F4499}" type="slidenum">
              <a:rPr lang="es-CL" smtClean="0"/>
              <a:t>‹Nº›</a:t>
            </a:fld>
            <a:endParaRPr lang="es-CL"/>
          </a:p>
        </p:txBody>
      </p:sp>
    </p:spTree>
    <p:extLst>
      <p:ext uri="{BB962C8B-B14F-4D97-AF65-F5344CB8AC3E}">
        <p14:creationId xmlns:p14="http://schemas.microsoft.com/office/powerpoint/2010/main" val="1716802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9ED03A5-4CD2-5A4C-B0B4-5C49DDEACE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75D4BD5B-F1FC-8940-84FD-01062BCC72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14EACD86-A00E-944D-8C25-0906E1D945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96B6C9-D2F8-444C-BFA8-E0B621784647}" type="datetimeFigureOut">
              <a:rPr lang="es-CL" smtClean="0"/>
              <a:t>10-11-20</a:t>
            </a:fld>
            <a:endParaRPr lang="es-CL"/>
          </a:p>
        </p:txBody>
      </p:sp>
      <p:sp>
        <p:nvSpPr>
          <p:cNvPr id="5" name="Marcador de pie de página 4">
            <a:extLst>
              <a:ext uri="{FF2B5EF4-FFF2-40B4-BE49-F238E27FC236}">
                <a16:creationId xmlns:a16="http://schemas.microsoft.com/office/drawing/2014/main" id="{70A09828-AA0C-3444-839E-D626B0C59C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7D8BB5B9-2A06-A84F-9FC5-E387F65054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13C4C7-9BEB-6E49-83BF-C219C93F4499}" type="slidenum">
              <a:rPr lang="es-CL" smtClean="0"/>
              <a:t>‹Nº›</a:t>
            </a:fld>
            <a:endParaRPr lang="es-CL"/>
          </a:p>
        </p:txBody>
      </p:sp>
    </p:spTree>
    <p:extLst>
      <p:ext uri="{BB962C8B-B14F-4D97-AF65-F5344CB8AC3E}">
        <p14:creationId xmlns:p14="http://schemas.microsoft.com/office/powerpoint/2010/main" val="1731216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Layout" Target="../diagrams/layout1.xml"/><Relationship Id="rId7" Type="http://schemas.openxmlformats.org/officeDocument/2006/relationships/image" Target="../media/image1.em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1.emf"/><Relationship Id="rId4" Type="http://schemas.openxmlformats.org/officeDocument/2006/relationships/image" Target="../media/image38.jpeg"/></Relationships>
</file>

<file path=ppt/slides/_rels/slide3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0.tif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emf"/><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45.tiff"/></Relationships>
</file>

<file path=ppt/slides/_rels/slide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1.tif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emf"/><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enta FAN: link y cÃ³mo acceder a la cuenta vista digital del Banco de Chile"/>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0" y="472564"/>
            <a:ext cx="12192000" cy="68580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1 Título"/>
          <p:cNvSpPr>
            <a:spLocks noGrp="1"/>
          </p:cNvSpPr>
          <p:nvPr>
            <p:ph type="title"/>
          </p:nvPr>
        </p:nvSpPr>
        <p:spPr>
          <a:xfrm>
            <a:off x="572176" y="836712"/>
            <a:ext cx="10972800" cy="2265032"/>
          </a:xfrm>
        </p:spPr>
        <p:txBody>
          <a:bodyPr>
            <a:normAutofit/>
          </a:bodyPr>
          <a:lstStyle/>
          <a:p>
            <a:r>
              <a:rPr lang="es-CL" sz="5300" dirty="0">
                <a:solidFill>
                  <a:schemeClr val="bg1">
                    <a:lumMod val="95000"/>
                  </a:schemeClr>
                </a:solidFill>
                <a:effectLst>
                  <a:outerShdw blurRad="38100" dist="38100" dir="2700000" algn="tl">
                    <a:srgbClr val="000000">
                      <a:alpha val="43137"/>
                    </a:srgbClr>
                  </a:outerShdw>
                </a:effectLst>
              </a:rPr>
              <a:t>PROYECTO DASHBOARD</a:t>
            </a:r>
          </a:p>
        </p:txBody>
      </p:sp>
      <p:sp>
        <p:nvSpPr>
          <p:cNvPr id="7" name="2 Marcador de contenido"/>
          <p:cNvSpPr txBox="1">
            <a:spLocks/>
          </p:cNvSpPr>
          <p:nvPr/>
        </p:nvSpPr>
        <p:spPr>
          <a:xfrm>
            <a:off x="406400" y="1508787"/>
            <a:ext cx="10972800" cy="1592957"/>
          </a:xfrm>
          <a:prstGeom prst="rect">
            <a:avLst/>
          </a:prstGeom>
        </p:spPr>
        <p:txBody>
          <a:bodyPr lIns="121917" tIns="60958" rIns="121917" bIns="60958">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s-CL" dirty="0">
                <a:solidFill>
                  <a:schemeClr val="bg1">
                    <a:lumMod val="95000"/>
                  </a:schemeClr>
                </a:solidFill>
              </a:rPr>
              <a:t>Dashboard </a:t>
            </a:r>
            <a:r>
              <a:rPr lang="es-CL" i="1" dirty="0">
                <a:solidFill>
                  <a:schemeClr val="bg1">
                    <a:lumMod val="95000"/>
                  </a:schemeClr>
                </a:solidFill>
              </a:rPr>
              <a:t>agile</a:t>
            </a:r>
            <a:r>
              <a:rPr lang="es-CL" dirty="0">
                <a:solidFill>
                  <a:schemeClr val="bg1">
                    <a:lumMod val="95000"/>
                  </a:schemeClr>
                </a:solidFill>
              </a:rPr>
              <a:t>, de alcance transversal basado en </a:t>
            </a:r>
            <a:r>
              <a:rPr lang="es-CL" i="1" dirty="0">
                <a:solidFill>
                  <a:schemeClr val="bg1">
                    <a:lumMod val="95000"/>
                  </a:schemeClr>
                </a:solidFill>
              </a:rPr>
              <a:t>workflow</a:t>
            </a:r>
            <a:r>
              <a:rPr lang="es-CL" dirty="0">
                <a:solidFill>
                  <a:schemeClr val="bg1">
                    <a:lumMod val="95000"/>
                  </a:schemeClr>
                </a:solidFill>
              </a:rPr>
              <a:t> universal en el marco del programa transformación digital</a:t>
            </a:r>
          </a:p>
        </p:txBody>
      </p:sp>
    </p:spTree>
    <p:extLst>
      <p:ext uri="{BB962C8B-B14F-4D97-AF65-F5344CB8AC3E}">
        <p14:creationId xmlns:p14="http://schemas.microsoft.com/office/powerpoint/2010/main" val="255723282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E8E76C2F-DBB3-F64F-9D44-94BCEB356AC2}"/>
              </a:ext>
            </a:extLst>
          </p:cNvPr>
          <p:cNvSpPr txBox="1"/>
          <p:nvPr/>
        </p:nvSpPr>
        <p:spPr>
          <a:xfrm>
            <a:off x="779113" y="337344"/>
            <a:ext cx="1425968" cy="369332"/>
          </a:xfrm>
          <a:prstGeom prst="rect">
            <a:avLst/>
          </a:prstGeom>
          <a:noFill/>
        </p:spPr>
        <p:txBody>
          <a:bodyPr wrap="none" rtlCol="0">
            <a:spAutoFit/>
          </a:bodyPr>
          <a:lstStyle/>
          <a:p>
            <a:r>
              <a:rPr lang="es-CL" dirty="0"/>
              <a:t>Introducción </a:t>
            </a:r>
          </a:p>
        </p:txBody>
      </p:sp>
      <p:sp>
        <p:nvSpPr>
          <p:cNvPr id="6" name="CuadroTexto 5">
            <a:extLst>
              <a:ext uri="{FF2B5EF4-FFF2-40B4-BE49-F238E27FC236}">
                <a16:creationId xmlns:a16="http://schemas.microsoft.com/office/drawing/2014/main" id="{816FEE48-50EC-A74A-B1F0-34AC5DE8D92F}"/>
              </a:ext>
            </a:extLst>
          </p:cNvPr>
          <p:cNvSpPr txBox="1"/>
          <p:nvPr/>
        </p:nvSpPr>
        <p:spPr>
          <a:xfrm>
            <a:off x="784555" y="710180"/>
            <a:ext cx="3781356" cy="369332"/>
          </a:xfrm>
          <a:prstGeom prst="rect">
            <a:avLst/>
          </a:prstGeom>
          <a:noFill/>
        </p:spPr>
        <p:txBody>
          <a:bodyPr wrap="none" rtlCol="0">
            <a:spAutoFit/>
          </a:bodyPr>
          <a:lstStyle/>
          <a:p>
            <a:r>
              <a:rPr lang="es-CL" dirty="0"/>
              <a:t>Métricas Agile - Throughput por célula</a:t>
            </a:r>
          </a:p>
        </p:txBody>
      </p:sp>
      <p:pic>
        <p:nvPicPr>
          <p:cNvPr id="4" name="Imagen 3">
            <a:extLst>
              <a:ext uri="{FF2B5EF4-FFF2-40B4-BE49-F238E27FC236}">
                <a16:creationId xmlns:a16="http://schemas.microsoft.com/office/drawing/2014/main" id="{8105C73B-2F91-43EC-BEBF-223830526CBD}"/>
              </a:ext>
            </a:extLst>
          </p:cNvPr>
          <p:cNvPicPr>
            <a:picLocks noChangeAspect="1"/>
          </p:cNvPicPr>
          <p:nvPr/>
        </p:nvPicPr>
        <p:blipFill>
          <a:blip r:embed="rId3"/>
          <a:stretch>
            <a:fillRect/>
          </a:stretch>
        </p:blipFill>
        <p:spPr>
          <a:xfrm>
            <a:off x="641131" y="1277850"/>
            <a:ext cx="10909738" cy="4875312"/>
          </a:xfrm>
          <a:prstGeom prst="rect">
            <a:avLst/>
          </a:prstGeom>
        </p:spPr>
      </p:pic>
      <p:pic>
        <p:nvPicPr>
          <p:cNvPr id="7"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8" name="7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Dashboard</a:t>
            </a:r>
          </a:p>
        </p:txBody>
      </p:sp>
    </p:spTree>
    <p:extLst>
      <p:ext uri="{BB962C8B-B14F-4D97-AF65-F5344CB8AC3E}">
        <p14:creationId xmlns:p14="http://schemas.microsoft.com/office/powerpoint/2010/main" val="58408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E8E76C2F-DBB3-F64F-9D44-94BCEB356AC2}"/>
              </a:ext>
            </a:extLst>
          </p:cNvPr>
          <p:cNvSpPr txBox="1"/>
          <p:nvPr/>
        </p:nvSpPr>
        <p:spPr>
          <a:xfrm>
            <a:off x="779113" y="337344"/>
            <a:ext cx="1425968" cy="369332"/>
          </a:xfrm>
          <a:prstGeom prst="rect">
            <a:avLst/>
          </a:prstGeom>
          <a:noFill/>
        </p:spPr>
        <p:txBody>
          <a:bodyPr wrap="none" rtlCol="0">
            <a:spAutoFit/>
          </a:bodyPr>
          <a:lstStyle/>
          <a:p>
            <a:r>
              <a:rPr lang="es-CL" dirty="0"/>
              <a:t>Introducción </a:t>
            </a:r>
          </a:p>
        </p:txBody>
      </p:sp>
      <p:sp>
        <p:nvSpPr>
          <p:cNvPr id="6" name="CuadroTexto 5">
            <a:extLst>
              <a:ext uri="{FF2B5EF4-FFF2-40B4-BE49-F238E27FC236}">
                <a16:creationId xmlns:a16="http://schemas.microsoft.com/office/drawing/2014/main" id="{816FEE48-50EC-A74A-B1F0-34AC5DE8D92F}"/>
              </a:ext>
            </a:extLst>
          </p:cNvPr>
          <p:cNvSpPr txBox="1"/>
          <p:nvPr/>
        </p:nvSpPr>
        <p:spPr>
          <a:xfrm>
            <a:off x="784555" y="710180"/>
            <a:ext cx="3684085" cy="369332"/>
          </a:xfrm>
          <a:prstGeom prst="rect">
            <a:avLst/>
          </a:prstGeom>
          <a:noFill/>
        </p:spPr>
        <p:txBody>
          <a:bodyPr wrap="none" rtlCol="0">
            <a:spAutoFit/>
          </a:bodyPr>
          <a:lstStyle/>
          <a:p>
            <a:r>
              <a:rPr lang="es-CL" dirty="0"/>
              <a:t>Métricas Agile – Lead Time por célula</a:t>
            </a:r>
          </a:p>
        </p:txBody>
      </p:sp>
      <p:pic>
        <p:nvPicPr>
          <p:cNvPr id="3" name="Imagen 2">
            <a:extLst>
              <a:ext uri="{FF2B5EF4-FFF2-40B4-BE49-F238E27FC236}">
                <a16:creationId xmlns:a16="http://schemas.microsoft.com/office/drawing/2014/main" id="{D08F0A0D-C81A-448F-912D-7EA0E41E8C66}"/>
              </a:ext>
            </a:extLst>
          </p:cNvPr>
          <p:cNvPicPr>
            <a:picLocks noChangeAspect="1"/>
          </p:cNvPicPr>
          <p:nvPr/>
        </p:nvPicPr>
        <p:blipFill>
          <a:blip r:embed="rId3"/>
          <a:stretch>
            <a:fillRect/>
          </a:stretch>
        </p:blipFill>
        <p:spPr>
          <a:xfrm>
            <a:off x="784555" y="1319314"/>
            <a:ext cx="10899228" cy="4828506"/>
          </a:xfrm>
          <a:prstGeom prst="rect">
            <a:avLst/>
          </a:prstGeom>
        </p:spPr>
      </p:pic>
      <p:pic>
        <p:nvPicPr>
          <p:cNvPr id="7"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8" name="7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Dashboard</a:t>
            </a:r>
          </a:p>
        </p:txBody>
      </p:sp>
    </p:spTree>
    <p:extLst>
      <p:ext uri="{BB962C8B-B14F-4D97-AF65-F5344CB8AC3E}">
        <p14:creationId xmlns:p14="http://schemas.microsoft.com/office/powerpoint/2010/main" val="1760497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E8E76C2F-DBB3-F64F-9D44-94BCEB356AC2}"/>
              </a:ext>
            </a:extLst>
          </p:cNvPr>
          <p:cNvSpPr txBox="1"/>
          <p:nvPr/>
        </p:nvSpPr>
        <p:spPr>
          <a:xfrm>
            <a:off x="779113" y="337344"/>
            <a:ext cx="1425968" cy="369332"/>
          </a:xfrm>
          <a:prstGeom prst="rect">
            <a:avLst/>
          </a:prstGeom>
          <a:noFill/>
        </p:spPr>
        <p:txBody>
          <a:bodyPr wrap="none" rtlCol="0">
            <a:spAutoFit/>
          </a:bodyPr>
          <a:lstStyle/>
          <a:p>
            <a:r>
              <a:rPr lang="es-CL" dirty="0"/>
              <a:t>Introducción </a:t>
            </a:r>
          </a:p>
        </p:txBody>
      </p:sp>
      <p:sp>
        <p:nvSpPr>
          <p:cNvPr id="6" name="CuadroTexto 5">
            <a:extLst>
              <a:ext uri="{FF2B5EF4-FFF2-40B4-BE49-F238E27FC236}">
                <a16:creationId xmlns:a16="http://schemas.microsoft.com/office/drawing/2014/main" id="{816FEE48-50EC-A74A-B1F0-34AC5DE8D92F}"/>
              </a:ext>
            </a:extLst>
          </p:cNvPr>
          <p:cNvSpPr txBox="1"/>
          <p:nvPr/>
        </p:nvSpPr>
        <p:spPr>
          <a:xfrm>
            <a:off x="784555" y="710180"/>
            <a:ext cx="4015523" cy="369332"/>
          </a:xfrm>
          <a:prstGeom prst="rect">
            <a:avLst/>
          </a:prstGeom>
          <a:noFill/>
        </p:spPr>
        <p:txBody>
          <a:bodyPr wrap="none" rtlCol="0">
            <a:spAutoFit/>
          </a:bodyPr>
          <a:lstStyle/>
          <a:p>
            <a:r>
              <a:rPr lang="es-CL" dirty="0"/>
              <a:t>Métricas Agile – Lead Time por proyecto </a:t>
            </a:r>
          </a:p>
        </p:txBody>
      </p:sp>
      <p:pic>
        <p:nvPicPr>
          <p:cNvPr id="2" name="Imagen 1">
            <a:extLst>
              <a:ext uri="{FF2B5EF4-FFF2-40B4-BE49-F238E27FC236}">
                <a16:creationId xmlns:a16="http://schemas.microsoft.com/office/drawing/2014/main" id="{CB4D6CA5-D41E-4183-9874-1283AD30E570}"/>
              </a:ext>
            </a:extLst>
          </p:cNvPr>
          <p:cNvPicPr>
            <a:picLocks noChangeAspect="1"/>
          </p:cNvPicPr>
          <p:nvPr/>
        </p:nvPicPr>
        <p:blipFill>
          <a:blip r:embed="rId3"/>
          <a:stretch>
            <a:fillRect/>
          </a:stretch>
        </p:blipFill>
        <p:spPr>
          <a:xfrm>
            <a:off x="578069" y="1213373"/>
            <a:ext cx="11035862" cy="4949804"/>
          </a:xfrm>
          <a:prstGeom prst="rect">
            <a:avLst/>
          </a:prstGeom>
        </p:spPr>
      </p:pic>
      <p:pic>
        <p:nvPicPr>
          <p:cNvPr id="7"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8" name="7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Dashboard</a:t>
            </a:r>
          </a:p>
        </p:txBody>
      </p:sp>
    </p:spTree>
    <p:extLst>
      <p:ext uri="{BB962C8B-B14F-4D97-AF65-F5344CB8AC3E}">
        <p14:creationId xmlns:p14="http://schemas.microsoft.com/office/powerpoint/2010/main" val="311991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E8E76C2F-DBB3-F64F-9D44-94BCEB356AC2}"/>
              </a:ext>
            </a:extLst>
          </p:cNvPr>
          <p:cNvSpPr txBox="1"/>
          <p:nvPr/>
        </p:nvSpPr>
        <p:spPr>
          <a:xfrm>
            <a:off x="779113" y="337344"/>
            <a:ext cx="1425968" cy="369332"/>
          </a:xfrm>
          <a:prstGeom prst="rect">
            <a:avLst/>
          </a:prstGeom>
          <a:noFill/>
        </p:spPr>
        <p:txBody>
          <a:bodyPr wrap="none" rtlCol="0">
            <a:spAutoFit/>
          </a:bodyPr>
          <a:lstStyle/>
          <a:p>
            <a:r>
              <a:rPr lang="es-CL" dirty="0"/>
              <a:t>Introducción </a:t>
            </a:r>
          </a:p>
        </p:txBody>
      </p:sp>
      <p:sp>
        <p:nvSpPr>
          <p:cNvPr id="6" name="CuadroTexto 5">
            <a:extLst>
              <a:ext uri="{FF2B5EF4-FFF2-40B4-BE49-F238E27FC236}">
                <a16:creationId xmlns:a16="http://schemas.microsoft.com/office/drawing/2014/main" id="{816FEE48-50EC-A74A-B1F0-34AC5DE8D92F}"/>
              </a:ext>
            </a:extLst>
          </p:cNvPr>
          <p:cNvSpPr txBox="1"/>
          <p:nvPr/>
        </p:nvSpPr>
        <p:spPr>
          <a:xfrm>
            <a:off x="784555" y="710180"/>
            <a:ext cx="3729226" cy="369332"/>
          </a:xfrm>
          <a:prstGeom prst="rect">
            <a:avLst/>
          </a:prstGeom>
          <a:noFill/>
        </p:spPr>
        <p:txBody>
          <a:bodyPr wrap="none" rtlCol="0">
            <a:spAutoFit/>
          </a:bodyPr>
          <a:lstStyle/>
          <a:p>
            <a:r>
              <a:rPr lang="es-CL" dirty="0"/>
              <a:t>Métricas Agile – Cycle Time por célula</a:t>
            </a:r>
          </a:p>
        </p:txBody>
      </p:sp>
      <p:pic>
        <p:nvPicPr>
          <p:cNvPr id="3" name="Imagen 2">
            <a:extLst>
              <a:ext uri="{FF2B5EF4-FFF2-40B4-BE49-F238E27FC236}">
                <a16:creationId xmlns:a16="http://schemas.microsoft.com/office/drawing/2014/main" id="{2896199D-8E69-42B8-94A4-EA219BB80742}"/>
              </a:ext>
            </a:extLst>
          </p:cNvPr>
          <p:cNvPicPr>
            <a:picLocks noChangeAspect="1"/>
          </p:cNvPicPr>
          <p:nvPr/>
        </p:nvPicPr>
        <p:blipFill>
          <a:blip r:embed="rId3"/>
          <a:stretch>
            <a:fillRect/>
          </a:stretch>
        </p:blipFill>
        <p:spPr>
          <a:xfrm>
            <a:off x="672661" y="1126391"/>
            <a:ext cx="11309131" cy="5021429"/>
          </a:xfrm>
          <a:prstGeom prst="rect">
            <a:avLst/>
          </a:prstGeom>
        </p:spPr>
      </p:pic>
      <p:pic>
        <p:nvPicPr>
          <p:cNvPr id="7"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8" name="7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Dashboard</a:t>
            </a:r>
          </a:p>
        </p:txBody>
      </p:sp>
    </p:spTree>
    <p:extLst>
      <p:ext uri="{BB962C8B-B14F-4D97-AF65-F5344CB8AC3E}">
        <p14:creationId xmlns:p14="http://schemas.microsoft.com/office/powerpoint/2010/main" val="1713195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E8E76C2F-DBB3-F64F-9D44-94BCEB356AC2}"/>
              </a:ext>
            </a:extLst>
          </p:cNvPr>
          <p:cNvSpPr txBox="1"/>
          <p:nvPr/>
        </p:nvSpPr>
        <p:spPr>
          <a:xfrm>
            <a:off x="779113" y="337344"/>
            <a:ext cx="1425968" cy="369332"/>
          </a:xfrm>
          <a:prstGeom prst="rect">
            <a:avLst/>
          </a:prstGeom>
          <a:noFill/>
        </p:spPr>
        <p:txBody>
          <a:bodyPr wrap="none" rtlCol="0">
            <a:spAutoFit/>
          </a:bodyPr>
          <a:lstStyle/>
          <a:p>
            <a:r>
              <a:rPr lang="es-CL" dirty="0"/>
              <a:t>Introducción </a:t>
            </a:r>
          </a:p>
        </p:txBody>
      </p:sp>
      <p:sp>
        <p:nvSpPr>
          <p:cNvPr id="6" name="CuadroTexto 5">
            <a:extLst>
              <a:ext uri="{FF2B5EF4-FFF2-40B4-BE49-F238E27FC236}">
                <a16:creationId xmlns:a16="http://schemas.microsoft.com/office/drawing/2014/main" id="{816FEE48-50EC-A74A-B1F0-34AC5DE8D92F}"/>
              </a:ext>
            </a:extLst>
          </p:cNvPr>
          <p:cNvSpPr txBox="1"/>
          <p:nvPr/>
        </p:nvSpPr>
        <p:spPr>
          <a:xfrm>
            <a:off x="784555" y="710180"/>
            <a:ext cx="4060663" cy="369332"/>
          </a:xfrm>
          <a:prstGeom prst="rect">
            <a:avLst/>
          </a:prstGeom>
          <a:noFill/>
        </p:spPr>
        <p:txBody>
          <a:bodyPr wrap="none" rtlCol="0">
            <a:spAutoFit/>
          </a:bodyPr>
          <a:lstStyle/>
          <a:p>
            <a:r>
              <a:rPr lang="es-CL" dirty="0"/>
              <a:t>Métricas Agile – Cycle Time por proyecto </a:t>
            </a:r>
          </a:p>
        </p:txBody>
      </p:sp>
      <p:pic>
        <p:nvPicPr>
          <p:cNvPr id="2" name="Imagen 1">
            <a:extLst>
              <a:ext uri="{FF2B5EF4-FFF2-40B4-BE49-F238E27FC236}">
                <a16:creationId xmlns:a16="http://schemas.microsoft.com/office/drawing/2014/main" id="{330A59D5-B688-44E0-9E7A-76F876F206C8}"/>
              </a:ext>
            </a:extLst>
          </p:cNvPr>
          <p:cNvPicPr>
            <a:picLocks noChangeAspect="1"/>
          </p:cNvPicPr>
          <p:nvPr/>
        </p:nvPicPr>
        <p:blipFill>
          <a:blip r:embed="rId3"/>
          <a:stretch>
            <a:fillRect/>
          </a:stretch>
        </p:blipFill>
        <p:spPr>
          <a:xfrm>
            <a:off x="784555" y="1506174"/>
            <a:ext cx="10394731" cy="4649571"/>
          </a:xfrm>
          <a:prstGeom prst="rect">
            <a:avLst/>
          </a:prstGeom>
        </p:spPr>
      </p:pic>
      <p:pic>
        <p:nvPicPr>
          <p:cNvPr id="7"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8" name="7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Dashboard</a:t>
            </a:r>
          </a:p>
        </p:txBody>
      </p:sp>
    </p:spTree>
    <p:extLst>
      <p:ext uri="{BB962C8B-B14F-4D97-AF65-F5344CB8AC3E}">
        <p14:creationId xmlns:p14="http://schemas.microsoft.com/office/powerpoint/2010/main" val="3013182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E8E76C2F-DBB3-F64F-9D44-94BCEB356AC2}"/>
              </a:ext>
            </a:extLst>
          </p:cNvPr>
          <p:cNvSpPr txBox="1"/>
          <p:nvPr/>
        </p:nvSpPr>
        <p:spPr>
          <a:xfrm>
            <a:off x="779113" y="337344"/>
            <a:ext cx="1425968" cy="369332"/>
          </a:xfrm>
          <a:prstGeom prst="rect">
            <a:avLst/>
          </a:prstGeom>
          <a:noFill/>
        </p:spPr>
        <p:txBody>
          <a:bodyPr wrap="none" rtlCol="0">
            <a:spAutoFit/>
          </a:bodyPr>
          <a:lstStyle/>
          <a:p>
            <a:r>
              <a:rPr lang="es-CL" dirty="0"/>
              <a:t>Introducción </a:t>
            </a:r>
          </a:p>
        </p:txBody>
      </p:sp>
      <p:sp>
        <p:nvSpPr>
          <p:cNvPr id="6" name="CuadroTexto 5">
            <a:extLst>
              <a:ext uri="{FF2B5EF4-FFF2-40B4-BE49-F238E27FC236}">
                <a16:creationId xmlns:a16="http://schemas.microsoft.com/office/drawing/2014/main" id="{816FEE48-50EC-A74A-B1F0-34AC5DE8D92F}"/>
              </a:ext>
            </a:extLst>
          </p:cNvPr>
          <p:cNvSpPr txBox="1"/>
          <p:nvPr/>
        </p:nvSpPr>
        <p:spPr>
          <a:xfrm>
            <a:off x="784555" y="710180"/>
            <a:ext cx="5157630" cy="369332"/>
          </a:xfrm>
          <a:prstGeom prst="rect">
            <a:avLst/>
          </a:prstGeom>
          <a:noFill/>
        </p:spPr>
        <p:txBody>
          <a:bodyPr wrap="none" rtlCol="0">
            <a:spAutoFit/>
          </a:bodyPr>
          <a:lstStyle/>
          <a:p>
            <a:r>
              <a:rPr lang="es-CL" dirty="0"/>
              <a:t>Métricas Agile – Tiempo de espera HDU’s en Backlog </a:t>
            </a:r>
          </a:p>
        </p:txBody>
      </p:sp>
      <p:pic>
        <p:nvPicPr>
          <p:cNvPr id="2" name="Imagen 1">
            <a:extLst>
              <a:ext uri="{FF2B5EF4-FFF2-40B4-BE49-F238E27FC236}">
                <a16:creationId xmlns:a16="http://schemas.microsoft.com/office/drawing/2014/main" id="{330A59D5-B688-44E0-9E7A-76F876F206C8}"/>
              </a:ext>
            </a:extLst>
          </p:cNvPr>
          <p:cNvPicPr>
            <a:picLocks noChangeAspect="1"/>
          </p:cNvPicPr>
          <p:nvPr/>
        </p:nvPicPr>
        <p:blipFill>
          <a:blip r:embed="rId3"/>
          <a:stretch>
            <a:fillRect/>
          </a:stretch>
        </p:blipFill>
        <p:spPr>
          <a:xfrm>
            <a:off x="784555" y="1506174"/>
            <a:ext cx="10394731" cy="4649571"/>
          </a:xfrm>
          <a:prstGeom prst="rect">
            <a:avLst/>
          </a:prstGeom>
        </p:spPr>
      </p:pic>
      <p:sp>
        <p:nvSpPr>
          <p:cNvPr id="7" name="6 Llamada rectangular redondeada"/>
          <p:cNvSpPr/>
          <p:nvPr/>
        </p:nvSpPr>
        <p:spPr>
          <a:xfrm>
            <a:off x="379577" y="6197400"/>
            <a:ext cx="1112520" cy="612648"/>
          </a:xfrm>
          <a:prstGeom prst="wedgeRoundRectCallout">
            <a:avLst>
              <a:gd name="adj1" fmla="val 63201"/>
              <a:gd name="adj2" fmla="val -120720"/>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Nombre de SPRINT fuera de regla (nomenclatura)</a:t>
            </a:r>
          </a:p>
        </p:txBody>
      </p:sp>
      <p:pic>
        <p:nvPicPr>
          <p:cNvPr id="8"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9" name="8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Dashboard</a:t>
            </a:r>
          </a:p>
        </p:txBody>
      </p:sp>
    </p:spTree>
    <p:extLst>
      <p:ext uri="{BB962C8B-B14F-4D97-AF65-F5344CB8AC3E}">
        <p14:creationId xmlns:p14="http://schemas.microsoft.com/office/powerpoint/2010/main" val="4283431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816FEE48-50EC-A74A-B1F0-34AC5DE8D92F}"/>
              </a:ext>
            </a:extLst>
          </p:cNvPr>
          <p:cNvSpPr txBox="1"/>
          <p:nvPr/>
        </p:nvSpPr>
        <p:spPr>
          <a:xfrm>
            <a:off x="784555" y="216878"/>
            <a:ext cx="3357779" cy="369332"/>
          </a:xfrm>
          <a:prstGeom prst="rect">
            <a:avLst/>
          </a:prstGeom>
          <a:noFill/>
        </p:spPr>
        <p:txBody>
          <a:bodyPr wrap="none" rtlCol="0">
            <a:spAutoFit/>
          </a:bodyPr>
          <a:lstStyle/>
          <a:p>
            <a:r>
              <a:rPr lang="es-CL" dirty="0"/>
              <a:t>Métricas Agile – Burn Down Chart</a:t>
            </a:r>
          </a:p>
        </p:txBody>
      </p:sp>
      <p:pic>
        <p:nvPicPr>
          <p:cNvPr id="3" name="Imagen 2">
            <a:extLst>
              <a:ext uri="{FF2B5EF4-FFF2-40B4-BE49-F238E27FC236}">
                <a16:creationId xmlns:a16="http://schemas.microsoft.com/office/drawing/2014/main" id="{3FF6D691-2773-4857-BE76-560FFD2B33F7}"/>
              </a:ext>
            </a:extLst>
          </p:cNvPr>
          <p:cNvPicPr>
            <a:picLocks noChangeAspect="1"/>
          </p:cNvPicPr>
          <p:nvPr/>
        </p:nvPicPr>
        <p:blipFill>
          <a:blip r:embed="rId3"/>
          <a:stretch>
            <a:fillRect/>
          </a:stretch>
        </p:blipFill>
        <p:spPr>
          <a:xfrm>
            <a:off x="819807" y="1336589"/>
            <a:ext cx="10552386" cy="4705794"/>
          </a:xfrm>
          <a:prstGeom prst="rect">
            <a:avLst/>
          </a:prstGeom>
        </p:spPr>
      </p:pic>
      <p:sp>
        <p:nvSpPr>
          <p:cNvPr id="5" name="4 Llamada rectangular redondeada"/>
          <p:cNvSpPr/>
          <p:nvPr/>
        </p:nvSpPr>
        <p:spPr>
          <a:xfrm>
            <a:off x="228295" y="3689286"/>
            <a:ext cx="1112520" cy="612648"/>
          </a:xfrm>
          <a:prstGeom prst="wedgeRoundRectCallout">
            <a:avLst>
              <a:gd name="adj1" fmla="val 110004"/>
              <a:gd name="adj2" fmla="val -8755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Story points</a:t>
            </a:r>
          </a:p>
        </p:txBody>
      </p:sp>
      <p:sp>
        <p:nvSpPr>
          <p:cNvPr id="7" name="6 Llamada rectangular redondeada"/>
          <p:cNvSpPr/>
          <p:nvPr/>
        </p:nvSpPr>
        <p:spPr>
          <a:xfrm>
            <a:off x="5397195" y="730227"/>
            <a:ext cx="1112520" cy="612648"/>
          </a:xfrm>
          <a:prstGeom prst="wedgeRoundRectCallout">
            <a:avLst>
              <a:gd name="adj1" fmla="val -155978"/>
              <a:gd name="adj2" fmla="val 200591"/>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Se debe seleccionar un sprint para visualizar  reporte</a:t>
            </a:r>
          </a:p>
        </p:txBody>
      </p:sp>
      <p:pic>
        <p:nvPicPr>
          <p:cNvPr id="8"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9" name="8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Dashboard</a:t>
            </a:r>
          </a:p>
        </p:txBody>
      </p:sp>
    </p:spTree>
    <p:extLst>
      <p:ext uri="{BB962C8B-B14F-4D97-AF65-F5344CB8AC3E}">
        <p14:creationId xmlns:p14="http://schemas.microsoft.com/office/powerpoint/2010/main" val="2558844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E8E76C2F-DBB3-F64F-9D44-94BCEB356AC2}"/>
              </a:ext>
            </a:extLst>
          </p:cNvPr>
          <p:cNvSpPr txBox="1"/>
          <p:nvPr/>
        </p:nvSpPr>
        <p:spPr>
          <a:xfrm>
            <a:off x="779113" y="337344"/>
            <a:ext cx="1425968" cy="369332"/>
          </a:xfrm>
          <a:prstGeom prst="rect">
            <a:avLst/>
          </a:prstGeom>
          <a:noFill/>
        </p:spPr>
        <p:txBody>
          <a:bodyPr wrap="none" rtlCol="0">
            <a:spAutoFit/>
          </a:bodyPr>
          <a:lstStyle/>
          <a:p>
            <a:r>
              <a:rPr lang="es-CL" dirty="0"/>
              <a:t>Introducción </a:t>
            </a:r>
          </a:p>
        </p:txBody>
      </p:sp>
      <p:sp>
        <p:nvSpPr>
          <p:cNvPr id="6" name="CuadroTexto 5">
            <a:extLst>
              <a:ext uri="{FF2B5EF4-FFF2-40B4-BE49-F238E27FC236}">
                <a16:creationId xmlns:a16="http://schemas.microsoft.com/office/drawing/2014/main" id="{816FEE48-50EC-A74A-B1F0-34AC5DE8D92F}"/>
              </a:ext>
            </a:extLst>
          </p:cNvPr>
          <p:cNvSpPr txBox="1"/>
          <p:nvPr/>
        </p:nvSpPr>
        <p:spPr>
          <a:xfrm>
            <a:off x="784555" y="710180"/>
            <a:ext cx="3171637" cy="369332"/>
          </a:xfrm>
          <a:prstGeom prst="rect">
            <a:avLst/>
          </a:prstGeom>
          <a:noFill/>
        </p:spPr>
        <p:txBody>
          <a:bodyPr wrap="none" rtlCol="0">
            <a:spAutoFit/>
          </a:bodyPr>
          <a:lstStyle/>
          <a:p>
            <a:r>
              <a:rPr lang="es-CL" dirty="0"/>
              <a:t>Productividad – Salud del Sprint</a:t>
            </a:r>
          </a:p>
        </p:txBody>
      </p:sp>
      <p:pic>
        <p:nvPicPr>
          <p:cNvPr id="2" name="Imagen 1">
            <a:extLst>
              <a:ext uri="{FF2B5EF4-FFF2-40B4-BE49-F238E27FC236}">
                <a16:creationId xmlns:a16="http://schemas.microsoft.com/office/drawing/2014/main" id="{8560C545-75A6-45FB-9FA7-5498772B1551}"/>
              </a:ext>
            </a:extLst>
          </p:cNvPr>
          <p:cNvPicPr>
            <a:picLocks noChangeAspect="1"/>
          </p:cNvPicPr>
          <p:nvPr/>
        </p:nvPicPr>
        <p:blipFill>
          <a:blip r:embed="rId3"/>
          <a:stretch>
            <a:fillRect/>
          </a:stretch>
        </p:blipFill>
        <p:spPr>
          <a:xfrm>
            <a:off x="3489435" y="1459613"/>
            <a:ext cx="5479666" cy="4918196"/>
          </a:xfrm>
          <a:prstGeom prst="rect">
            <a:avLst/>
          </a:prstGeom>
        </p:spPr>
      </p:pic>
      <p:pic>
        <p:nvPicPr>
          <p:cNvPr id="7"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8" name="7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Dashboard</a:t>
            </a:r>
          </a:p>
        </p:txBody>
      </p:sp>
    </p:spTree>
    <p:extLst>
      <p:ext uri="{BB962C8B-B14F-4D97-AF65-F5344CB8AC3E}">
        <p14:creationId xmlns:p14="http://schemas.microsoft.com/office/powerpoint/2010/main" val="763800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E8E76C2F-DBB3-F64F-9D44-94BCEB356AC2}"/>
              </a:ext>
            </a:extLst>
          </p:cNvPr>
          <p:cNvSpPr txBox="1"/>
          <p:nvPr/>
        </p:nvSpPr>
        <p:spPr>
          <a:xfrm>
            <a:off x="779113" y="337344"/>
            <a:ext cx="1425968" cy="369332"/>
          </a:xfrm>
          <a:prstGeom prst="rect">
            <a:avLst/>
          </a:prstGeom>
          <a:noFill/>
        </p:spPr>
        <p:txBody>
          <a:bodyPr wrap="none" rtlCol="0">
            <a:spAutoFit/>
          </a:bodyPr>
          <a:lstStyle/>
          <a:p>
            <a:r>
              <a:rPr lang="es-CL" dirty="0"/>
              <a:t>Introducción </a:t>
            </a:r>
          </a:p>
        </p:txBody>
      </p:sp>
      <p:sp>
        <p:nvSpPr>
          <p:cNvPr id="6" name="CuadroTexto 5">
            <a:extLst>
              <a:ext uri="{FF2B5EF4-FFF2-40B4-BE49-F238E27FC236}">
                <a16:creationId xmlns:a16="http://schemas.microsoft.com/office/drawing/2014/main" id="{816FEE48-50EC-A74A-B1F0-34AC5DE8D92F}"/>
              </a:ext>
            </a:extLst>
          </p:cNvPr>
          <p:cNvSpPr txBox="1"/>
          <p:nvPr/>
        </p:nvSpPr>
        <p:spPr>
          <a:xfrm>
            <a:off x="784555" y="710180"/>
            <a:ext cx="3792320" cy="369332"/>
          </a:xfrm>
          <a:prstGeom prst="rect">
            <a:avLst/>
          </a:prstGeom>
          <a:noFill/>
        </p:spPr>
        <p:txBody>
          <a:bodyPr wrap="none" rtlCol="0">
            <a:spAutoFit/>
          </a:bodyPr>
          <a:lstStyle/>
          <a:p>
            <a:r>
              <a:rPr lang="es-CL" dirty="0"/>
              <a:t>Productividad – Salud del Sprint HDU’s</a:t>
            </a:r>
          </a:p>
        </p:txBody>
      </p:sp>
      <p:pic>
        <p:nvPicPr>
          <p:cNvPr id="3" name="Imagen 2">
            <a:extLst>
              <a:ext uri="{FF2B5EF4-FFF2-40B4-BE49-F238E27FC236}">
                <a16:creationId xmlns:a16="http://schemas.microsoft.com/office/drawing/2014/main" id="{174AACFA-89A7-4B9A-9AE2-15F5DB23DDE2}"/>
              </a:ext>
            </a:extLst>
          </p:cNvPr>
          <p:cNvPicPr>
            <a:picLocks noChangeAspect="1"/>
          </p:cNvPicPr>
          <p:nvPr/>
        </p:nvPicPr>
        <p:blipFill>
          <a:blip r:embed="rId3"/>
          <a:stretch>
            <a:fillRect/>
          </a:stretch>
        </p:blipFill>
        <p:spPr>
          <a:xfrm>
            <a:off x="3636578" y="1403232"/>
            <a:ext cx="5611539" cy="5057673"/>
          </a:xfrm>
          <a:prstGeom prst="rect">
            <a:avLst/>
          </a:prstGeom>
        </p:spPr>
      </p:pic>
      <p:pic>
        <p:nvPicPr>
          <p:cNvPr id="7"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8" name="7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Dashboard</a:t>
            </a:r>
          </a:p>
        </p:txBody>
      </p:sp>
    </p:spTree>
    <p:extLst>
      <p:ext uri="{BB962C8B-B14F-4D97-AF65-F5344CB8AC3E}">
        <p14:creationId xmlns:p14="http://schemas.microsoft.com/office/powerpoint/2010/main" val="685237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816FEE48-50EC-A74A-B1F0-34AC5DE8D92F}"/>
              </a:ext>
            </a:extLst>
          </p:cNvPr>
          <p:cNvSpPr txBox="1"/>
          <p:nvPr/>
        </p:nvSpPr>
        <p:spPr>
          <a:xfrm>
            <a:off x="640174" y="325168"/>
            <a:ext cx="4430124" cy="369332"/>
          </a:xfrm>
          <a:prstGeom prst="rect">
            <a:avLst/>
          </a:prstGeom>
          <a:noFill/>
        </p:spPr>
        <p:txBody>
          <a:bodyPr wrap="none" rtlCol="0">
            <a:spAutoFit/>
          </a:bodyPr>
          <a:lstStyle/>
          <a:p>
            <a:r>
              <a:rPr lang="es-CL" dirty="0"/>
              <a:t>QA – Estado de ejecución de casos de prueba</a:t>
            </a:r>
          </a:p>
        </p:txBody>
      </p:sp>
      <p:pic>
        <p:nvPicPr>
          <p:cNvPr id="2" name="Imagen 1">
            <a:extLst>
              <a:ext uri="{FF2B5EF4-FFF2-40B4-BE49-F238E27FC236}">
                <a16:creationId xmlns:a16="http://schemas.microsoft.com/office/drawing/2014/main" id="{F27048ED-AFE7-4D1B-8703-D896D5703BC7}"/>
              </a:ext>
            </a:extLst>
          </p:cNvPr>
          <p:cNvPicPr>
            <a:picLocks noChangeAspect="1"/>
          </p:cNvPicPr>
          <p:nvPr/>
        </p:nvPicPr>
        <p:blipFill>
          <a:blip r:embed="rId3"/>
          <a:stretch>
            <a:fillRect/>
          </a:stretch>
        </p:blipFill>
        <p:spPr>
          <a:xfrm>
            <a:off x="2858814" y="1224500"/>
            <a:ext cx="5963142" cy="5135572"/>
          </a:xfrm>
          <a:prstGeom prst="rect">
            <a:avLst/>
          </a:prstGeom>
        </p:spPr>
      </p:pic>
      <p:pic>
        <p:nvPicPr>
          <p:cNvPr id="4"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7" name="6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Dashboard</a:t>
            </a:r>
          </a:p>
        </p:txBody>
      </p:sp>
    </p:spTree>
    <p:extLst>
      <p:ext uri="{BB962C8B-B14F-4D97-AF65-F5344CB8AC3E}">
        <p14:creationId xmlns:p14="http://schemas.microsoft.com/office/powerpoint/2010/main" val="2862926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3EA14DB-774B-DB48-8545-5CA720270E25}"/>
              </a:ext>
            </a:extLst>
          </p:cNvPr>
          <p:cNvSpPr txBox="1"/>
          <p:nvPr/>
        </p:nvSpPr>
        <p:spPr>
          <a:xfrm>
            <a:off x="4965430" y="629268"/>
            <a:ext cx="6586491" cy="128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latin typeface="+mj-lt"/>
                <a:ea typeface="+mj-ea"/>
                <a:cs typeface="+mj-cs"/>
              </a:rPr>
              <a:t>Agenda</a:t>
            </a:r>
          </a:p>
        </p:txBody>
      </p:sp>
      <p:cxnSp>
        <p:nvCxnSpPr>
          <p:cNvPr id="12"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195FAF"/>
            </a:solidFill>
          </a:ln>
        </p:spPr>
        <p:style>
          <a:lnRef idx="1">
            <a:schemeClr val="accent1"/>
          </a:lnRef>
          <a:fillRef idx="0">
            <a:schemeClr val="accent1"/>
          </a:fillRef>
          <a:effectRef idx="0">
            <a:schemeClr val="accent1"/>
          </a:effectRef>
          <a:fontRef idx="minor">
            <a:schemeClr val="tx1"/>
          </a:fontRef>
        </p:style>
      </p:cxnSp>
      <p:graphicFrame>
        <p:nvGraphicFramePr>
          <p:cNvPr id="7" name="CuadroTexto 4">
            <a:extLst>
              <a:ext uri="{FF2B5EF4-FFF2-40B4-BE49-F238E27FC236}">
                <a16:creationId xmlns:a16="http://schemas.microsoft.com/office/drawing/2014/main" id="{6B945465-8644-4BA1-92CF-9390CB93DA51}"/>
              </a:ext>
            </a:extLst>
          </p:cNvPr>
          <p:cNvGraphicFramePr/>
          <p:nvPr>
            <p:extLst>
              <p:ext uri="{D42A27DB-BD31-4B8C-83A1-F6EECF244321}">
                <p14:modId xmlns:p14="http://schemas.microsoft.com/office/powerpoint/2010/main" val="2278663031"/>
              </p:ext>
            </p:extLst>
          </p:nvPr>
        </p:nvGraphicFramePr>
        <p:xfrm>
          <a:off x="5007473" y="2049519"/>
          <a:ext cx="6586489" cy="3785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7"/>
          <a:srcRect l="8409" t="1400" r="1608" b="92482"/>
          <a:stretch/>
        </p:blipFill>
        <p:spPr>
          <a:xfrm>
            <a:off x="7620000" y="0"/>
            <a:ext cx="4572000" cy="190500"/>
          </a:xfrm>
          <a:prstGeom prst="rect">
            <a:avLst/>
          </a:prstGeom>
        </p:spPr>
      </p:pic>
      <p:pic>
        <p:nvPicPr>
          <p:cNvPr id="9" name="Picture 2" descr="Cuenta FAN: link y cÃ³mo acceder a la cuenta vista digital del Banco de Chile"/>
          <p:cNvPicPr>
            <a:picLocks noChangeAspect="1" noChangeArrowheads="1"/>
          </p:cNvPicPr>
          <p:nvPr/>
        </p:nvPicPr>
        <p:blipFill rotWithShape="1">
          <a:blip r:embed="rId8">
            <a:extLst>
              <a:ext uri="{BEBA8EAE-BF5A-486C-A8C5-ECC9F3942E4B}">
                <a14:imgProps xmlns:a14="http://schemas.microsoft.com/office/drawing/2010/main">
                  <a14:imgLayer r:embed="rId9">
                    <a14:imgEffect>
                      <a14:sharpenSoften amount="-100000"/>
                    </a14:imgEffect>
                    <a14:imgEffect>
                      <a14:brightnessContrast bright="-25000"/>
                    </a14:imgEffect>
                  </a14:imgLayer>
                </a14:imgProps>
              </a:ext>
              <a:ext uri="{28A0092B-C50C-407E-A947-70E740481C1C}">
                <a14:useLocalDpi xmlns:a14="http://schemas.microsoft.com/office/drawing/2010/main" val="0"/>
              </a:ext>
            </a:extLst>
          </a:blip>
          <a:srcRect t="2311" r="61978" b="267"/>
          <a:stretch/>
        </p:blipFill>
        <p:spPr bwMode="auto">
          <a:xfrm>
            <a:off x="-2" y="0"/>
            <a:ext cx="4758248" cy="68580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10" name="9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Agenda</a:t>
            </a:r>
          </a:p>
        </p:txBody>
      </p:sp>
    </p:spTree>
    <p:extLst>
      <p:ext uri="{BB962C8B-B14F-4D97-AF65-F5344CB8AC3E}">
        <p14:creationId xmlns:p14="http://schemas.microsoft.com/office/powerpoint/2010/main" val="1137967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816FEE48-50EC-A74A-B1F0-34AC5DE8D92F}"/>
              </a:ext>
            </a:extLst>
          </p:cNvPr>
          <p:cNvSpPr txBox="1"/>
          <p:nvPr/>
        </p:nvSpPr>
        <p:spPr>
          <a:xfrm>
            <a:off x="555953" y="277035"/>
            <a:ext cx="3771417" cy="369332"/>
          </a:xfrm>
          <a:prstGeom prst="rect">
            <a:avLst/>
          </a:prstGeom>
          <a:noFill/>
        </p:spPr>
        <p:txBody>
          <a:bodyPr wrap="none" rtlCol="0">
            <a:spAutoFit/>
          </a:bodyPr>
          <a:lstStyle/>
          <a:p>
            <a:r>
              <a:rPr lang="es-CL" dirty="0"/>
              <a:t>QA – Cobertura Testing Automatizado </a:t>
            </a:r>
          </a:p>
        </p:txBody>
      </p:sp>
      <p:pic>
        <p:nvPicPr>
          <p:cNvPr id="3" name="Imagen 2">
            <a:extLst>
              <a:ext uri="{FF2B5EF4-FFF2-40B4-BE49-F238E27FC236}">
                <a16:creationId xmlns:a16="http://schemas.microsoft.com/office/drawing/2014/main" id="{0AC9A820-1CEA-4FFB-BB7E-079C59DC1F34}"/>
              </a:ext>
            </a:extLst>
          </p:cNvPr>
          <p:cNvPicPr>
            <a:picLocks noChangeAspect="1"/>
          </p:cNvPicPr>
          <p:nvPr/>
        </p:nvPicPr>
        <p:blipFill>
          <a:blip r:embed="rId3"/>
          <a:stretch>
            <a:fillRect/>
          </a:stretch>
        </p:blipFill>
        <p:spPr>
          <a:xfrm>
            <a:off x="2638096" y="1299243"/>
            <a:ext cx="6534314" cy="4977732"/>
          </a:xfrm>
          <a:prstGeom prst="rect">
            <a:avLst/>
          </a:prstGeom>
        </p:spPr>
      </p:pic>
      <p:pic>
        <p:nvPicPr>
          <p:cNvPr id="4"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5" name="4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Dashboard</a:t>
            </a:r>
          </a:p>
        </p:txBody>
      </p:sp>
    </p:spTree>
    <p:extLst>
      <p:ext uri="{BB962C8B-B14F-4D97-AF65-F5344CB8AC3E}">
        <p14:creationId xmlns:p14="http://schemas.microsoft.com/office/powerpoint/2010/main" val="2124956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373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uadroTexto 5">
            <a:extLst>
              <a:ext uri="{FF2B5EF4-FFF2-40B4-BE49-F238E27FC236}">
                <a16:creationId xmlns:a16="http://schemas.microsoft.com/office/drawing/2014/main" id="{816FEE48-50EC-A74A-B1F0-34AC5DE8D92F}"/>
              </a:ext>
            </a:extLst>
          </p:cNvPr>
          <p:cNvSpPr txBox="1"/>
          <p:nvPr/>
        </p:nvSpPr>
        <p:spPr>
          <a:xfrm>
            <a:off x="621629" y="640080"/>
            <a:ext cx="4225290" cy="557881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dirty="0">
                <a:solidFill>
                  <a:srgbClr val="FFFFFF"/>
                </a:solidFill>
                <a:latin typeface="+mj-lt"/>
                <a:ea typeface="+mj-ea"/>
                <a:cs typeface="+mj-cs"/>
              </a:rPr>
              <a:t>Backlog Health – </a:t>
            </a:r>
            <a:r>
              <a:rPr lang="es-CL" sz="4400" dirty="0">
                <a:solidFill>
                  <a:srgbClr val="FFFFFF"/>
                </a:solidFill>
                <a:latin typeface="+mj-lt"/>
                <a:ea typeface="+mj-ea"/>
                <a:cs typeface="+mj-cs"/>
              </a:rPr>
              <a:t>Resumen</a:t>
            </a:r>
            <a:r>
              <a:rPr lang="en-US" sz="4400" dirty="0">
                <a:solidFill>
                  <a:srgbClr val="FFFFFF"/>
                </a:solidFill>
                <a:latin typeface="+mj-lt"/>
                <a:ea typeface="+mj-ea"/>
                <a:cs typeface="+mj-cs"/>
              </a:rPr>
              <a:t> de </a:t>
            </a:r>
            <a:r>
              <a:rPr lang="es-CL" sz="4400" dirty="0">
                <a:solidFill>
                  <a:srgbClr val="FFFFFF"/>
                </a:solidFill>
                <a:latin typeface="+mj-lt"/>
                <a:ea typeface="+mj-ea"/>
                <a:cs typeface="+mj-cs"/>
              </a:rPr>
              <a:t>Historias</a:t>
            </a:r>
            <a:r>
              <a:rPr lang="en-US" sz="4400" dirty="0">
                <a:solidFill>
                  <a:srgbClr val="FFFFFF"/>
                </a:solidFill>
                <a:latin typeface="+mj-lt"/>
                <a:ea typeface="+mj-ea"/>
                <a:cs typeface="+mj-cs"/>
              </a:rPr>
              <a:t> de Usuarios por Proyecto</a:t>
            </a:r>
          </a:p>
        </p:txBody>
      </p:sp>
      <p:pic>
        <p:nvPicPr>
          <p:cNvPr id="3" name="Imagen 2">
            <a:extLst>
              <a:ext uri="{FF2B5EF4-FFF2-40B4-BE49-F238E27FC236}">
                <a16:creationId xmlns:a16="http://schemas.microsoft.com/office/drawing/2014/main" id="{FEADF881-9800-4F43-9DCA-99CF17802C0F}"/>
              </a:ext>
            </a:extLst>
          </p:cNvPr>
          <p:cNvPicPr>
            <a:picLocks noChangeAspect="1"/>
          </p:cNvPicPr>
          <p:nvPr/>
        </p:nvPicPr>
        <p:blipFill rotWithShape="1">
          <a:blip r:embed="rId3"/>
          <a:srcRect r="11682" b="1"/>
          <a:stretch/>
        </p:blipFill>
        <p:spPr>
          <a:xfrm>
            <a:off x="6096000" y="640080"/>
            <a:ext cx="5459470" cy="5578816"/>
          </a:xfrm>
          <a:prstGeom prst="rect">
            <a:avLst/>
          </a:prstGeom>
        </p:spPr>
      </p:pic>
      <p:pic>
        <p:nvPicPr>
          <p:cNvPr id="5"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7" name="6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Dashboard</a:t>
            </a:r>
          </a:p>
        </p:txBody>
      </p:sp>
    </p:spTree>
    <p:extLst>
      <p:ext uri="{BB962C8B-B14F-4D97-AF65-F5344CB8AC3E}">
        <p14:creationId xmlns:p14="http://schemas.microsoft.com/office/powerpoint/2010/main" val="3304876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E41B27F-BF86-4F12-B3E3-B58611ED2883}"/>
              </a:ext>
            </a:extLst>
          </p:cNvPr>
          <p:cNvPicPr>
            <a:picLocks noChangeAspect="1"/>
          </p:cNvPicPr>
          <p:nvPr/>
        </p:nvPicPr>
        <p:blipFill>
          <a:blip r:embed="rId3"/>
          <a:stretch>
            <a:fillRect/>
          </a:stretch>
        </p:blipFill>
        <p:spPr>
          <a:xfrm>
            <a:off x="3543784" y="1115607"/>
            <a:ext cx="5958380" cy="5401233"/>
          </a:xfrm>
          <a:prstGeom prst="rect">
            <a:avLst/>
          </a:prstGeom>
        </p:spPr>
      </p:pic>
      <p:sp>
        <p:nvSpPr>
          <p:cNvPr id="7" name="CuadroTexto 6">
            <a:extLst>
              <a:ext uri="{FF2B5EF4-FFF2-40B4-BE49-F238E27FC236}">
                <a16:creationId xmlns:a16="http://schemas.microsoft.com/office/drawing/2014/main" id="{244BF29A-2973-4654-83F2-58812F060E42}"/>
              </a:ext>
            </a:extLst>
          </p:cNvPr>
          <p:cNvSpPr txBox="1"/>
          <p:nvPr/>
        </p:nvSpPr>
        <p:spPr>
          <a:xfrm>
            <a:off x="580518" y="428943"/>
            <a:ext cx="2415342" cy="369332"/>
          </a:xfrm>
          <a:prstGeom prst="rect">
            <a:avLst/>
          </a:prstGeom>
          <a:noFill/>
        </p:spPr>
        <p:txBody>
          <a:bodyPr wrap="square">
            <a:spAutoFit/>
          </a:bodyPr>
          <a:lstStyle/>
          <a:p>
            <a:r>
              <a:rPr lang="es-CL" dirty="0"/>
              <a:t>Categoría de Proyectos</a:t>
            </a:r>
          </a:p>
        </p:txBody>
      </p:sp>
      <p:pic>
        <p:nvPicPr>
          <p:cNvPr id="4"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5" name="4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Dashboard</a:t>
            </a:r>
          </a:p>
        </p:txBody>
      </p:sp>
    </p:spTree>
    <p:extLst>
      <p:ext uri="{BB962C8B-B14F-4D97-AF65-F5344CB8AC3E}">
        <p14:creationId xmlns:p14="http://schemas.microsoft.com/office/powerpoint/2010/main" val="3265544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79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uadroTexto 5">
            <a:extLst>
              <a:ext uri="{FF2B5EF4-FFF2-40B4-BE49-F238E27FC236}">
                <a16:creationId xmlns:a16="http://schemas.microsoft.com/office/drawing/2014/main" id="{816FEE48-50EC-A74A-B1F0-34AC5DE8D92F}"/>
              </a:ext>
            </a:extLst>
          </p:cNvPr>
          <p:cNvSpPr txBox="1"/>
          <p:nvPr/>
        </p:nvSpPr>
        <p:spPr>
          <a:xfrm>
            <a:off x="646744" y="640080"/>
            <a:ext cx="4173905" cy="557781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s-CL" sz="5400" kern="1200" dirty="0">
                <a:solidFill>
                  <a:srgbClr val="FFFFFF"/>
                </a:solidFill>
                <a:latin typeface="+mj-lt"/>
                <a:ea typeface="+mj-ea"/>
                <a:cs typeface="+mj-cs"/>
              </a:rPr>
              <a:t>Despliegues</a:t>
            </a:r>
            <a:r>
              <a:rPr lang="en-US" sz="5400" kern="1200" dirty="0">
                <a:solidFill>
                  <a:srgbClr val="FFFFFF"/>
                </a:solidFill>
                <a:latin typeface="+mj-lt"/>
                <a:ea typeface="+mj-ea"/>
                <a:cs typeface="+mj-cs"/>
              </a:rPr>
              <a:t> – Calidad de </a:t>
            </a:r>
            <a:r>
              <a:rPr lang="en-US" sz="5400" kern="1200" dirty="0" err="1">
                <a:solidFill>
                  <a:srgbClr val="FFFFFF"/>
                </a:solidFill>
                <a:latin typeface="+mj-lt"/>
                <a:ea typeface="+mj-ea"/>
                <a:cs typeface="+mj-cs"/>
              </a:rPr>
              <a:t>despliegues</a:t>
            </a:r>
            <a:endParaRPr lang="en-US" sz="5400" kern="1200" dirty="0">
              <a:solidFill>
                <a:srgbClr val="FFFFFF"/>
              </a:solidFill>
              <a:latin typeface="+mj-lt"/>
              <a:ea typeface="+mj-ea"/>
              <a:cs typeface="+mj-cs"/>
            </a:endParaRPr>
          </a:p>
        </p:txBody>
      </p:sp>
      <p:cxnSp>
        <p:nvCxnSpPr>
          <p:cNvPr id="13" name="Straight Connector 12">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47C06EE8-A123-4AC1-A7D2-FE9B34062E2A}"/>
              </a:ext>
            </a:extLst>
          </p:cNvPr>
          <p:cNvPicPr>
            <a:picLocks noChangeAspect="1"/>
          </p:cNvPicPr>
          <p:nvPr/>
        </p:nvPicPr>
        <p:blipFill>
          <a:blip r:embed="rId3"/>
          <a:stretch>
            <a:fillRect/>
          </a:stretch>
        </p:blipFill>
        <p:spPr>
          <a:xfrm>
            <a:off x="6096000" y="2207932"/>
            <a:ext cx="5459470" cy="2443112"/>
          </a:xfrm>
          <a:prstGeom prst="rect">
            <a:avLst/>
          </a:prstGeom>
        </p:spPr>
      </p:pic>
      <p:pic>
        <p:nvPicPr>
          <p:cNvPr id="7"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8" name="7 CuadroTexto"/>
          <p:cNvSpPr txBox="1"/>
          <p:nvPr/>
        </p:nvSpPr>
        <p:spPr>
          <a:xfrm>
            <a:off x="7620000" y="-35555"/>
            <a:ext cx="3599543" cy="261610"/>
          </a:xfrm>
          <a:prstGeom prst="rect">
            <a:avLst/>
          </a:prstGeom>
          <a:noFill/>
        </p:spPr>
        <p:txBody>
          <a:bodyPr wrap="square" rtlCol="0">
            <a:spAutoFit/>
          </a:bodyPr>
          <a:lstStyle/>
          <a:p>
            <a:r>
              <a:rPr lang="es-CL" sz="1100" dirty="0" err="1">
                <a:solidFill>
                  <a:schemeClr val="bg1">
                    <a:lumMod val="95000"/>
                  </a:schemeClr>
                </a:solidFill>
              </a:rPr>
              <a:t>Dashboard</a:t>
            </a:r>
            <a:endParaRPr lang="es-CL" sz="1100" dirty="0">
              <a:solidFill>
                <a:schemeClr val="bg1">
                  <a:lumMod val="95000"/>
                </a:schemeClr>
              </a:solidFill>
            </a:endParaRPr>
          </a:p>
        </p:txBody>
      </p:sp>
    </p:spTree>
    <p:extLst>
      <p:ext uri="{BB962C8B-B14F-4D97-AF65-F5344CB8AC3E}">
        <p14:creationId xmlns:p14="http://schemas.microsoft.com/office/powerpoint/2010/main" val="4134205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816FEE48-50EC-A74A-B1F0-34AC5DE8D92F}"/>
              </a:ext>
            </a:extLst>
          </p:cNvPr>
          <p:cNvSpPr txBox="1"/>
          <p:nvPr/>
        </p:nvSpPr>
        <p:spPr>
          <a:xfrm>
            <a:off x="628139" y="361262"/>
            <a:ext cx="4328236" cy="369332"/>
          </a:xfrm>
          <a:prstGeom prst="rect">
            <a:avLst/>
          </a:prstGeom>
          <a:noFill/>
        </p:spPr>
        <p:txBody>
          <a:bodyPr wrap="none" rtlCol="0">
            <a:spAutoFit/>
          </a:bodyPr>
          <a:lstStyle/>
          <a:p>
            <a:r>
              <a:rPr lang="es-CL" dirty="0"/>
              <a:t>Product Backlog – Definition of Ready (DOR)</a:t>
            </a:r>
          </a:p>
        </p:txBody>
      </p:sp>
      <p:pic>
        <p:nvPicPr>
          <p:cNvPr id="3" name="Imagen 2">
            <a:extLst>
              <a:ext uri="{FF2B5EF4-FFF2-40B4-BE49-F238E27FC236}">
                <a16:creationId xmlns:a16="http://schemas.microsoft.com/office/drawing/2014/main" id="{77495F59-4CFE-4781-9412-F80476869E5B}"/>
              </a:ext>
            </a:extLst>
          </p:cNvPr>
          <p:cNvPicPr>
            <a:picLocks noChangeAspect="1"/>
          </p:cNvPicPr>
          <p:nvPr/>
        </p:nvPicPr>
        <p:blipFill>
          <a:blip r:embed="rId3"/>
          <a:stretch>
            <a:fillRect/>
          </a:stretch>
        </p:blipFill>
        <p:spPr>
          <a:xfrm>
            <a:off x="3804745" y="1156007"/>
            <a:ext cx="5042913" cy="5506104"/>
          </a:xfrm>
          <a:prstGeom prst="rect">
            <a:avLst/>
          </a:prstGeom>
        </p:spPr>
      </p:pic>
      <p:sp>
        <p:nvSpPr>
          <p:cNvPr id="4" name="3 Llamada rectangular redondeada"/>
          <p:cNvSpPr/>
          <p:nvPr/>
        </p:nvSpPr>
        <p:spPr>
          <a:xfrm>
            <a:off x="1679736" y="4732640"/>
            <a:ext cx="1215863" cy="1410252"/>
          </a:xfrm>
          <a:prstGeom prst="wedgeRoundRectCallout">
            <a:avLst>
              <a:gd name="adj1" fmla="val 308107"/>
              <a:gd name="adj2" fmla="val -12925"/>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Se debe considerar para el correcto cálculo de DOR.  la inclusión de las historias de usuario del </a:t>
            </a:r>
            <a:r>
              <a:rPr lang="es-CL" sz="800" dirty="0" err="1"/>
              <a:t>backlog</a:t>
            </a:r>
            <a:r>
              <a:rPr lang="es-CL" sz="800" dirty="0"/>
              <a:t> en un sprint futuro de nombre especial</a:t>
            </a:r>
          </a:p>
        </p:txBody>
      </p:sp>
      <p:pic>
        <p:nvPicPr>
          <p:cNvPr id="5"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7" name="6 CuadroTexto"/>
          <p:cNvSpPr txBox="1"/>
          <p:nvPr/>
        </p:nvSpPr>
        <p:spPr>
          <a:xfrm>
            <a:off x="7620000" y="-35555"/>
            <a:ext cx="3599543" cy="261610"/>
          </a:xfrm>
          <a:prstGeom prst="rect">
            <a:avLst/>
          </a:prstGeom>
          <a:noFill/>
        </p:spPr>
        <p:txBody>
          <a:bodyPr wrap="square" rtlCol="0">
            <a:spAutoFit/>
          </a:bodyPr>
          <a:lstStyle/>
          <a:p>
            <a:r>
              <a:rPr lang="es-CL" sz="1100" dirty="0" err="1">
                <a:solidFill>
                  <a:schemeClr val="bg1">
                    <a:lumMod val="95000"/>
                  </a:schemeClr>
                </a:solidFill>
              </a:rPr>
              <a:t>Dashboard</a:t>
            </a:r>
            <a:endParaRPr lang="es-CL" sz="1100" dirty="0">
              <a:solidFill>
                <a:schemeClr val="bg1">
                  <a:lumMod val="95000"/>
                </a:schemeClr>
              </a:solidFill>
            </a:endParaRPr>
          </a:p>
        </p:txBody>
      </p:sp>
    </p:spTree>
    <p:extLst>
      <p:ext uri="{BB962C8B-B14F-4D97-AF65-F5344CB8AC3E}">
        <p14:creationId xmlns:p14="http://schemas.microsoft.com/office/powerpoint/2010/main" val="2150148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4649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4D1140E0-9014-441C-A1E0-2672B6EE0130}"/>
              </a:ext>
            </a:extLst>
          </p:cNvPr>
          <p:cNvSpPr txBox="1"/>
          <p:nvPr/>
        </p:nvSpPr>
        <p:spPr>
          <a:xfrm>
            <a:off x="646744" y="640080"/>
            <a:ext cx="4173905" cy="557781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5400" kern="1200" dirty="0" err="1">
                <a:solidFill>
                  <a:srgbClr val="FFFFFF"/>
                </a:solidFill>
                <a:latin typeface="+mj-lt"/>
                <a:ea typeface="+mj-ea"/>
                <a:cs typeface="+mj-cs"/>
              </a:rPr>
              <a:t>Salud</a:t>
            </a:r>
            <a:r>
              <a:rPr lang="en-US" sz="5400" kern="1200" dirty="0">
                <a:solidFill>
                  <a:srgbClr val="FFFFFF"/>
                </a:solidFill>
                <a:latin typeface="+mj-lt"/>
                <a:ea typeface="+mj-ea"/>
                <a:cs typeface="+mj-cs"/>
              </a:rPr>
              <a:t> del Backlog – </a:t>
            </a:r>
            <a:r>
              <a:rPr lang="en-US" sz="5400" kern="1200" dirty="0" err="1">
                <a:solidFill>
                  <a:srgbClr val="FFFFFF"/>
                </a:solidFill>
                <a:latin typeface="+mj-lt"/>
                <a:ea typeface="+mj-ea"/>
                <a:cs typeface="+mj-cs"/>
              </a:rPr>
              <a:t>Tabla</a:t>
            </a:r>
            <a:r>
              <a:rPr lang="en-US" sz="5400" kern="1200" dirty="0">
                <a:solidFill>
                  <a:srgbClr val="FFFFFF"/>
                </a:solidFill>
                <a:latin typeface="+mj-lt"/>
                <a:ea typeface="+mj-ea"/>
                <a:cs typeface="+mj-cs"/>
              </a:rPr>
              <a:t> Target</a:t>
            </a:r>
          </a:p>
        </p:txBody>
      </p:sp>
      <p:cxnSp>
        <p:nvCxnSpPr>
          <p:cNvPr id="12" name="Straight Connector 11">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6FFC3ADB-A645-441C-865B-B3AE360CFE6B}"/>
              </a:ext>
            </a:extLst>
          </p:cNvPr>
          <p:cNvPicPr>
            <a:picLocks noChangeAspect="1"/>
          </p:cNvPicPr>
          <p:nvPr/>
        </p:nvPicPr>
        <p:blipFill>
          <a:blip r:embed="rId2"/>
          <a:stretch>
            <a:fillRect/>
          </a:stretch>
        </p:blipFill>
        <p:spPr>
          <a:xfrm>
            <a:off x="6140930" y="640080"/>
            <a:ext cx="5369610" cy="5578816"/>
          </a:xfrm>
          <a:prstGeom prst="rect">
            <a:avLst/>
          </a:prstGeom>
        </p:spPr>
      </p:pic>
      <p:pic>
        <p:nvPicPr>
          <p:cNvPr id="6"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3"/>
          <a:srcRect l="8409" t="1400" r="1608" b="92482"/>
          <a:stretch/>
        </p:blipFill>
        <p:spPr>
          <a:xfrm>
            <a:off x="7620000" y="0"/>
            <a:ext cx="4572000" cy="190500"/>
          </a:xfrm>
          <a:prstGeom prst="rect">
            <a:avLst/>
          </a:prstGeom>
        </p:spPr>
      </p:pic>
      <p:sp>
        <p:nvSpPr>
          <p:cNvPr id="8" name="7 CuadroTexto"/>
          <p:cNvSpPr txBox="1"/>
          <p:nvPr/>
        </p:nvSpPr>
        <p:spPr>
          <a:xfrm>
            <a:off x="7620000" y="-35555"/>
            <a:ext cx="3599543" cy="261610"/>
          </a:xfrm>
          <a:prstGeom prst="rect">
            <a:avLst/>
          </a:prstGeom>
          <a:noFill/>
        </p:spPr>
        <p:txBody>
          <a:bodyPr wrap="square" rtlCol="0">
            <a:spAutoFit/>
          </a:bodyPr>
          <a:lstStyle/>
          <a:p>
            <a:r>
              <a:rPr lang="es-CL" sz="1100" dirty="0" err="1">
                <a:solidFill>
                  <a:schemeClr val="bg1">
                    <a:lumMod val="95000"/>
                  </a:schemeClr>
                </a:solidFill>
              </a:rPr>
              <a:t>Dashboard</a:t>
            </a:r>
            <a:endParaRPr lang="es-CL" sz="1100" dirty="0">
              <a:solidFill>
                <a:schemeClr val="bg1">
                  <a:lumMod val="95000"/>
                </a:schemeClr>
              </a:solidFill>
            </a:endParaRPr>
          </a:p>
        </p:txBody>
      </p:sp>
      <p:sp>
        <p:nvSpPr>
          <p:cNvPr id="11" name="10 Llamada rectangular redondeada"/>
          <p:cNvSpPr/>
          <p:nvPr/>
        </p:nvSpPr>
        <p:spPr>
          <a:xfrm>
            <a:off x="4744356" y="4580240"/>
            <a:ext cx="1215863" cy="1410252"/>
          </a:xfrm>
          <a:prstGeom prst="wedgeRoundRectCallout">
            <a:avLst>
              <a:gd name="adj1" fmla="val 98157"/>
              <a:gd name="adj2" fmla="val 12035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r"/>
            <a:r>
              <a:rPr lang="es-ES" sz="1100" b="1" dirty="0">
                <a:solidFill>
                  <a:schemeClr val="tx1"/>
                </a:solidFill>
              </a:rPr>
              <a:t>Apunte Técnico -  Salud del </a:t>
            </a:r>
            <a:r>
              <a:rPr lang="es-ES" sz="1100" b="1" dirty="0" err="1">
                <a:solidFill>
                  <a:schemeClr val="tx1"/>
                </a:solidFill>
              </a:rPr>
              <a:t>backlog</a:t>
            </a:r>
            <a:r>
              <a:rPr lang="es-ES" sz="1100" b="1" dirty="0">
                <a:solidFill>
                  <a:schemeClr val="tx1"/>
                </a:solidFill>
              </a:rPr>
              <a:t> (Tabla)</a:t>
            </a:r>
            <a:endParaRPr lang="en-US" sz="1100" b="1" dirty="0">
              <a:solidFill>
                <a:schemeClr val="tx1"/>
              </a:solidFill>
            </a:endParaRPr>
          </a:p>
        </p:txBody>
      </p:sp>
    </p:spTree>
    <p:extLst>
      <p:ext uri="{BB962C8B-B14F-4D97-AF65-F5344CB8AC3E}">
        <p14:creationId xmlns:p14="http://schemas.microsoft.com/office/powerpoint/2010/main" val="3775508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743895" y="826198"/>
            <a:ext cx="8988889" cy="646331"/>
          </a:xfrm>
          <a:prstGeom prst="rect">
            <a:avLst/>
          </a:prstGeom>
          <a:noFill/>
        </p:spPr>
        <p:txBody>
          <a:bodyPr wrap="square" rtlCol="0">
            <a:spAutoFit/>
          </a:bodyPr>
          <a:lstStyle/>
          <a:p>
            <a:r>
              <a:rPr lang="es-ES" dirty="0"/>
              <a:t>Salud del </a:t>
            </a:r>
            <a:r>
              <a:rPr lang="es-ES" dirty="0" err="1"/>
              <a:t>Backlog</a:t>
            </a:r>
            <a:r>
              <a:rPr lang="es-ES" dirty="0"/>
              <a:t> (Tabla): </a:t>
            </a:r>
            <a:r>
              <a:rPr lang="es-ES" dirty="0" err="1"/>
              <a:t>Muesta</a:t>
            </a:r>
            <a:r>
              <a:rPr lang="es-ES" dirty="0"/>
              <a:t> una serie de datos para validar el inicio de un Sprint.</a:t>
            </a:r>
          </a:p>
        </p:txBody>
      </p:sp>
      <p:sp>
        <p:nvSpPr>
          <p:cNvPr id="6" name="CuadroTexto 5"/>
          <p:cNvSpPr txBox="1"/>
          <p:nvPr/>
        </p:nvSpPr>
        <p:spPr>
          <a:xfrm>
            <a:off x="680630" y="2663916"/>
            <a:ext cx="2801186" cy="369332"/>
          </a:xfrm>
          <a:prstGeom prst="rect">
            <a:avLst/>
          </a:prstGeom>
          <a:noFill/>
        </p:spPr>
        <p:txBody>
          <a:bodyPr wrap="square" rtlCol="0">
            <a:spAutoFit/>
          </a:bodyPr>
          <a:lstStyle/>
          <a:p>
            <a:r>
              <a:rPr lang="es-ES" b="1" dirty="0"/>
              <a:t>Dimensiones y </a:t>
            </a:r>
            <a:r>
              <a:rPr lang="es-ES" b="1" dirty="0" err="1"/>
              <a:t>Measures</a:t>
            </a:r>
            <a:endParaRPr lang="es-CL" b="1" dirty="0"/>
          </a:p>
        </p:txBody>
      </p:sp>
      <p:sp>
        <p:nvSpPr>
          <p:cNvPr id="7" name="CuadroTexto 6"/>
          <p:cNvSpPr txBox="1"/>
          <p:nvPr/>
        </p:nvSpPr>
        <p:spPr>
          <a:xfrm>
            <a:off x="357836" y="3077853"/>
            <a:ext cx="4346154" cy="2092881"/>
          </a:xfrm>
          <a:prstGeom prst="rect">
            <a:avLst/>
          </a:prstGeom>
          <a:noFill/>
        </p:spPr>
        <p:txBody>
          <a:bodyPr wrap="square" rtlCol="0">
            <a:spAutoFit/>
          </a:bodyPr>
          <a:lstStyle/>
          <a:p>
            <a:pPr marL="285750" indent="-285750">
              <a:buFont typeface="Arial" panose="020B0604020202020204" pitchFamily="34" charset="0"/>
              <a:buChar char="•"/>
            </a:pPr>
            <a:r>
              <a:rPr lang="es-ES" sz="1600" dirty="0"/>
              <a:t>Sprint: Dimensión EBI.</a:t>
            </a:r>
          </a:p>
          <a:p>
            <a:pPr marL="285750" indent="-285750">
              <a:buFont typeface="Arial" panose="020B0604020202020204" pitchFamily="34" charset="0"/>
              <a:buChar char="•"/>
            </a:pPr>
            <a:r>
              <a:rPr lang="es-ES" sz="1600" dirty="0" err="1"/>
              <a:t>DOR_t</a:t>
            </a:r>
            <a:r>
              <a:rPr lang="es-ES" sz="1600" dirty="0"/>
              <a:t> OK: Dimensión </a:t>
            </a:r>
            <a:r>
              <a:rPr lang="es-ES" sz="1600" dirty="0" err="1"/>
              <a:t>custom</a:t>
            </a:r>
            <a:r>
              <a:rPr lang="es-ES" sz="1600" dirty="0"/>
              <a:t>.</a:t>
            </a:r>
          </a:p>
          <a:p>
            <a:pPr marL="285750" indent="-285750">
              <a:buFont typeface="Arial" panose="020B0604020202020204" pitchFamily="34" charset="0"/>
              <a:buChar char="•"/>
            </a:pPr>
            <a:r>
              <a:rPr lang="es-ES" sz="1600" dirty="0"/>
              <a:t>Project: </a:t>
            </a:r>
            <a:r>
              <a:rPr lang="es-ES" sz="1600" dirty="0" err="1"/>
              <a:t>Dimension</a:t>
            </a:r>
            <a:r>
              <a:rPr lang="es-ES" sz="1600" dirty="0"/>
              <a:t> EBI.</a:t>
            </a:r>
          </a:p>
          <a:p>
            <a:pPr marL="285750" indent="-285750">
              <a:buFont typeface="Arial" panose="020B0604020202020204" pitchFamily="34" charset="0"/>
              <a:buChar char="•"/>
            </a:pPr>
            <a:r>
              <a:rPr lang="es-ES" sz="1600" dirty="0"/>
              <a:t>Sprint Promedio: Propiedad </a:t>
            </a:r>
            <a:r>
              <a:rPr lang="es-ES" sz="1600" dirty="0" err="1"/>
              <a:t>Custom</a:t>
            </a:r>
            <a:r>
              <a:rPr lang="es-ES" sz="1600" dirty="0"/>
              <a:t>.</a:t>
            </a:r>
          </a:p>
          <a:p>
            <a:pPr marL="285750" indent="-285750">
              <a:buFont typeface="Arial" panose="020B0604020202020204" pitchFamily="34" charset="0"/>
              <a:buChar char="•"/>
            </a:pPr>
            <a:r>
              <a:rPr lang="es-ES" sz="1600" dirty="0"/>
              <a:t>Target: </a:t>
            </a:r>
            <a:r>
              <a:rPr lang="es-ES" sz="1600" dirty="0" err="1"/>
              <a:t>Measure</a:t>
            </a:r>
            <a:r>
              <a:rPr lang="es-ES" sz="1600" dirty="0"/>
              <a:t> (</a:t>
            </a:r>
            <a:r>
              <a:rPr lang="es-ES" sz="1600" dirty="0" err="1"/>
              <a:t>user</a:t>
            </a:r>
            <a:r>
              <a:rPr lang="es-ES" sz="1600" dirty="0"/>
              <a:t> </a:t>
            </a:r>
            <a:r>
              <a:rPr lang="es-ES" sz="1600" dirty="0" err="1"/>
              <a:t>defined</a:t>
            </a:r>
            <a:r>
              <a:rPr lang="es-ES" sz="1600" dirty="0"/>
              <a:t> EBI).</a:t>
            </a:r>
          </a:p>
          <a:p>
            <a:pPr marL="285750" indent="-285750">
              <a:buFont typeface="Arial" panose="020B0604020202020204" pitchFamily="34" charset="0"/>
              <a:buChar char="•"/>
            </a:pPr>
            <a:r>
              <a:rPr lang="es-ES" sz="1600" dirty="0"/>
              <a:t>HDU </a:t>
            </a:r>
            <a:r>
              <a:rPr lang="es-ES" sz="1600" dirty="0" err="1"/>
              <a:t>Ready</a:t>
            </a:r>
            <a:r>
              <a:rPr lang="es-ES" sz="1600" dirty="0"/>
              <a:t>: </a:t>
            </a:r>
            <a:r>
              <a:rPr lang="es-ES" sz="1600" dirty="0" err="1"/>
              <a:t>Measure</a:t>
            </a:r>
            <a:r>
              <a:rPr lang="es-ES" sz="1600" dirty="0"/>
              <a:t> (</a:t>
            </a:r>
            <a:r>
              <a:rPr lang="es-ES" sz="1600" dirty="0" err="1"/>
              <a:t>user</a:t>
            </a:r>
            <a:r>
              <a:rPr lang="es-ES" sz="1600" dirty="0"/>
              <a:t> </a:t>
            </a:r>
            <a:r>
              <a:rPr lang="es-ES" sz="1600" dirty="0" err="1"/>
              <a:t>defined</a:t>
            </a:r>
            <a:r>
              <a:rPr lang="es-ES" sz="1600" dirty="0"/>
              <a:t> EBI).</a:t>
            </a:r>
          </a:p>
          <a:p>
            <a:pPr marL="285750" indent="-285750">
              <a:buFont typeface="Arial" panose="020B0604020202020204" pitchFamily="34" charset="0"/>
              <a:buChar char="•"/>
            </a:pPr>
            <a:r>
              <a:rPr lang="es-ES" sz="1600" dirty="0"/>
              <a:t>Status: </a:t>
            </a:r>
            <a:r>
              <a:rPr lang="es-ES" sz="1600" dirty="0" err="1"/>
              <a:t>Measure</a:t>
            </a:r>
            <a:r>
              <a:rPr lang="es-ES" sz="1600" dirty="0"/>
              <a:t> (</a:t>
            </a:r>
            <a:r>
              <a:rPr lang="es-ES" sz="1600" dirty="0" err="1"/>
              <a:t>user</a:t>
            </a:r>
            <a:r>
              <a:rPr lang="es-ES" sz="1600" dirty="0"/>
              <a:t> </a:t>
            </a:r>
            <a:r>
              <a:rPr lang="es-ES" sz="1600" dirty="0" err="1"/>
              <a:t>defined</a:t>
            </a:r>
            <a:r>
              <a:rPr lang="es-ES" sz="1600" dirty="0"/>
              <a:t> EBI).</a:t>
            </a:r>
          </a:p>
          <a:p>
            <a:pPr marL="285750" indent="-285750">
              <a:buFont typeface="Arial" panose="020B0604020202020204" pitchFamily="34" charset="0"/>
              <a:buChar char="•"/>
            </a:pPr>
            <a:endParaRPr lang="es-CL" dirty="0"/>
          </a:p>
        </p:txBody>
      </p:sp>
      <p:pic>
        <p:nvPicPr>
          <p:cNvPr id="4" name="Imagen 3"/>
          <p:cNvPicPr>
            <a:picLocks noChangeAspect="1"/>
          </p:cNvPicPr>
          <p:nvPr/>
        </p:nvPicPr>
        <p:blipFill>
          <a:blip r:embed="rId2"/>
          <a:stretch>
            <a:fillRect/>
          </a:stretch>
        </p:blipFill>
        <p:spPr>
          <a:xfrm>
            <a:off x="4889020" y="2141150"/>
            <a:ext cx="7258050" cy="4181475"/>
          </a:xfrm>
          <a:prstGeom prst="rect">
            <a:avLst/>
          </a:prstGeom>
        </p:spPr>
      </p:pic>
      <p:sp>
        <p:nvSpPr>
          <p:cNvPr id="8" name="CuadroTexto 7"/>
          <p:cNvSpPr txBox="1"/>
          <p:nvPr/>
        </p:nvSpPr>
        <p:spPr>
          <a:xfrm>
            <a:off x="254249" y="157577"/>
            <a:ext cx="6591051" cy="461665"/>
          </a:xfrm>
          <a:prstGeom prst="rect">
            <a:avLst/>
          </a:prstGeom>
          <a:noFill/>
        </p:spPr>
        <p:txBody>
          <a:bodyPr wrap="square" rtlCol="0">
            <a:spAutoFit/>
          </a:bodyPr>
          <a:lstStyle/>
          <a:p>
            <a:r>
              <a:rPr lang="es-ES" sz="2400" b="1" dirty="0"/>
              <a:t>Apunte Técnico - Salud del </a:t>
            </a:r>
            <a:r>
              <a:rPr lang="es-ES" sz="2400" b="1" dirty="0" err="1"/>
              <a:t>backlog</a:t>
            </a:r>
            <a:r>
              <a:rPr lang="es-ES" sz="2400" b="1" dirty="0"/>
              <a:t> (Tabla)</a:t>
            </a:r>
            <a:endParaRPr lang="en-US" sz="2400" b="1" dirty="0"/>
          </a:p>
        </p:txBody>
      </p:sp>
      <p:pic>
        <p:nvPicPr>
          <p:cNvPr id="9"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3"/>
          <a:srcRect l="8409" t="1400" r="1608" b="92482"/>
          <a:stretch/>
        </p:blipFill>
        <p:spPr>
          <a:xfrm>
            <a:off x="7620000" y="0"/>
            <a:ext cx="4572000" cy="190500"/>
          </a:xfrm>
          <a:prstGeom prst="rect">
            <a:avLst/>
          </a:prstGeom>
        </p:spPr>
      </p:pic>
      <p:sp>
        <p:nvSpPr>
          <p:cNvPr id="10" name="9 CuadroTexto"/>
          <p:cNvSpPr txBox="1"/>
          <p:nvPr/>
        </p:nvSpPr>
        <p:spPr>
          <a:xfrm>
            <a:off x="7620000" y="-35555"/>
            <a:ext cx="3599543" cy="261610"/>
          </a:xfrm>
          <a:prstGeom prst="rect">
            <a:avLst/>
          </a:prstGeom>
          <a:noFill/>
        </p:spPr>
        <p:txBody>
          <a:bodyPr wrap="square" rtlCol="0">
            <a:spAutoFit/>
          </a:bodyPr>
          <a:lstStyle/>
          <a:p>
            <a:r>
              <a:rPr lang="es-CL" sz="1100" dirty="0" err="1">
                <a:solidFill>
                  <a:schemeClr val="bg1">
                    <a:lumMod val="95000"/>
                  </a:schemeClr>
                </a:solidFill>
              </a:rPr>
              <a:t>Dashboard</a:t>
            </a:r>
            <a:r>
              <a:rPr lang="es-CL" sz="1100" dirty="0">
                <a:solidFill>
                  <a:schemeClr val="bg1">
                    <a:lumMod val="95000"/>
                  </a:schemeClr>
                </a:solidFill>
              </a:rPr>
              <a:t> – Apunte técnico</a:t>
            </a:r>
          </a:p>
        </p:txBody>
      </p:sp>
    </p:spTree>
    <p:extLst>
      <p:ext uri="{BB962C8B-B14F-4D97-AF65-F5344CB8AC3E}">
        <p14:creationId xmlns:p14="http://schemas.microsoft.com/office/powerpoint/2010/main" val="4156113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6806704" y="128506"/>
            <a:ext cx="5385296" cy="400110"/>
          </a:xfrm>
          <a:prstGeom prst="rect">
            <a:avLst/>
          </a:prstGeom>
          <a:noFill/>
        </p:spPr>
        <p:txBody>
          <a:bodyPr wrap="square" rtlCol="0">
            <a:spAutoFit/>
          </a:bodyPr>
          <a:lstStyle/>
          <a:p>
            <a:pPr algn="r"/>
            <a:r>
              <a:rPr lang="es-ES" sz="2000" b="1" dirty="0"/>
              <a:t>Salud del </a:t>
            </a:r>
            <a:r>
              <a:rPr lang="es-ES" sz="2000" b="1" dirty="0" err="1"/>
              <a:t>backlog</a:t>
            </a:r>
            <a:r>
              <a:rPr lang="es-ES" sz="2000" b="1" dirty="0"/>
              <a:t> (Tabla)</a:t>
            </a:r>
            <a:endParaRPr lang="en-US" sz="2000" b="1" dirty="0"/>
          </a:p>
        </p:txBody>
      </p:sp>
      <p:sp>
        <p:nvSpPr>
          <p:cNvPr id="3" name="CuadroTexto 2"/>
          <p:cNvSpPr txBox="1"/>
          <p:nvPr/>
        </p:nvSpPr>
        <p:spPr>
          <a:xfrm>
            <a:off x="6806704" y="487553"/>
            <a:ext cx="5678202" cy="646331"/>
          </a:xfrm>
          <a:prstGeom prst="rect">
            <a:avLst/>
          </a:prstGeom>
          <a:noFill/>
        </p:spPr>
        <p:txBody>
          <a:bodyPr wrap="square" rtlCol="0">
            <a:spAutoFit/>
          </a:bodyPr>
          <a:lstStyle/>
          <a:p>
            <a:r>
              <a:rPr lang="es-ES" dirty="0"/>
              <a:t>Código SQL: Para calcular el promedio de sprint se utilizo una consulta vía </a:t>
            </a:r>
            <a:r>
              <a:rPr lang="es-ES" dirty="0" err="1"/>
              <a:t>query</a:t>
            </a:r>
            <a:r>
              <a:rPr lang="es-ES" dirty="0"/>
              <a:t> a la base de datos.</a:t>
            </a:r>
            <a:endParaRPr lang="es-CL" dirty="0"/>
          </a:p>
        </p:txBody>
      </p:sp>
      <p:sp>
        <p:nvSpPr>
          <p:cNvPr id="4" name="Rectángulo 3"/>
          <p:cNvSpPr/>
          <p:nvPr/>
        </p:nvSpPr>
        <p:spPr>
          <a:xfrm>
            <a:off x="2838358" y="117693"/>
            <a:ext cx="6096000" cy="6740307"/>
          </a:xfrm>
          <a:prstGeom prst="rect">
            <a:avLst/>
          </a:prstGeom>
        </p:spPr>
        <p:txBody>
          <a:bodyPr>
            <a:spAutoFit/>
          </a:bodyPr>
          <a:lstStyle/>
          <a:p>
            <a:r>
              <a:rPr lang="es-CL" sz="800" dirty="0"/>
              <a:t>SELECT</a:t>
            </a:r>
          </a:p>
          <a:p>
            <a:r>
              <a:rPr lang="es-CL" sz="800" dirty="0"/>
              <a:t>id</a:t>
            </a:r>
          </a:p>
          <a:p>
            <a:r>
              <a:rPr lang="es-CL" sz="800" dirty="0"/>
              <a:t>,</a:t>
            </a:r>
            <a:r>
              <a:rPr lang="es-CL" sz="800" dirty="0" err="1"/>
              <a:t>PROMEDIO.board_id</a:t>
            </a:r>
            <a:endParaRPr lang="es-CL" sz="800" dirty="0"/>
          </a:p>
          <a:p>
            <a:r>
              <a:rPr lang="es-CL" sz="800" dirty="0"/>
              <a:t>,</a:t>
            </a:r>
            <a:r>
              <a:rPr lang="es-CL" sz="800" dirty="0" err="1"/>
              <a:t>PROMEDIO.board_name</a:t>
            </a:r>
            <a:endParaRPr lang="es-CL" sz="800" dirty="0"/>
          </a:p>
          <a:p>
            <a:r>
              <a:rPr lang="es-CL" sz="800" dirty="0"/>
              <a:t>,</a:t>
            </a:r>
            <a:r>
              <a:rPr lang="es-CL" sz="800" dirty="0" err="1"/>
              <a:t>PROMEDIO.Promedio</a:t>
            </a:r>
            <a:endParaRPr lang="es-CL" sz="800" dirty="0"/>
          </a:p>
          <a:p>
            <a:r>
              <a:rPr lang="es-CL" sz="800" dirty="0"/>
              <a:t>FROM</a:t>
            </a:r>
          </a:p>
          <a:p>
            <a:r>
              <a:rPr lang="es-CL" sz="800" dirty="0"/>
              <a:t>dwh_23.jira_customfield_10005</a:t>
            </a:r>
          </a:p>
          <a:p>
            <a:r>
              <a:rPr lang="es-CL" sz="800" dirty="0"/>
              <a:t>LEFT JOIN</a:t>
            </a:r>
          </a:p>
          <a:p>
            <a:r>
              <a:rPr lang="es-CL" sz="800" dirty="0"/>
              <a:t>(</a:t>
            </a:r>
          </a:p>
          <a:p>
            <a:r>
              <a:rPr lang="es-CL" sz="800" dirty="0"/>
              <a:t>SELECT</a:t>
            </a:r>
          </a:p>
          <a:p>
            <a:r>
              <a:rPr lang="es-CL" sz="800" dirty="0" err="1"/>
              <a:t>board_id</a:t>
            </a:r>
            <a:endParaRPr lang="es-CL" sz="800" dirty="0"/>
          </a:p>
          <a:p>
            <a:r>
              <a:rPr lang="es-CL" sz="800" dirty="0"/>
              <a:t>,</a:t>
            </a:r>
            <a:r>
              <a:rPr lang="es-CL" sz="800" dirty="0" err="1"/>
              <a:t>board_name</a:t>
            </a:r>
            <a:endParaRPr lang="es-CL" sz="800" dirty="0"/>
          </a:p>
          <a:p>
            <a:r>
              <a:rPr lang="es-CL" sz="800" dirty="0"/>
              <a:t>, CAST (AVG(</a:t>
            </a:r>
            <a:r>
              <a:rPr lang="es-CL" sz="800" dirty="0" err="1"/>
              <a:t>Cantidad_Issue</a:t>
            </a:r>
            <a:r>
              <a:rPr lang="es-CL" sz="800" dirty="0"/>
              <a:t>) AS DOUBLE PRECISION) Promedio</a:t>
            </a:r>
          </a:p>
          <a:p>
            <a:r>
              <a:rPr lang="es-CL" sz="800" dirty="0"/>
              <a:t>FROM</a:t>
            </a:r>
          </a:p>
          <a:p>
            <a:r>
              <a:rPr lang="es-CL" sz="800" dirty="0"/>
              <a:t>(</a:t>
            </a:r>
          </a:p>
          <a:p>
            <a:r>
              <a:rPr lang="es-CL" sz="800" dirty="0"/>
              <a:t> SELECT</a:t>
            </a:r>
          </a:p>
          <a:p>
            <a:r>
              <a:rPr lang="es-CL" sz="800" dirty="0" err="1"/>
              <a:t>board_id</a:t>
            </a:r>
            <a:endParaRPr lang="es-CL" sz="800" dirty="0"/>
          </a:p>
          <a:p>
            <a:r>
              <a:rPr lang="es-CL" sz="800" dirty="0"/>
              <a:t>, </a:t>
            </a:r>
            <a:r>
              <a:rPr lang="es-CL" sz="800" dirty="0" err="1"/>
              <a:t>board_name</a:t>
            </a:r>
            <a:endParaRPr lang="es-CL" sz="800" dirty="0"/>
          </a:p>
          <a:p>
            <a:r>
              <a:rPr lang="es-CL" sz="800" dirty="0"/>
              <a:t>, CASE WHEN SUBSTRING(customfield_10005_original </a:t>
            </a:r>
            <a:r>
              <a:rPr lang="es-CL" sz="800" dirty="0" err="1"/>
              <a:t>from</a:t>
            </a:r>
            <a:r>
              <a:rPr lang="es-CL" sz="800" dirty="0"/>
              <a:t> position('</a:t>
            </a:r>
            <a:r>
              <a:rPr lang="es-CL" sz="800" dirty="0" err="1"/>
              <a:t>name</a:t>
            </a:r>
            <a:r>
              <a:rPr lang="es-CL" sz="800" dirty="0"/>
              <a:t>' in customfield_10005_original)+5 </a:t>
            </a:r>
            <a:r>
              <a:rPr lang="es-CL" sz="800" dirty="0" err="1"/>
              <a:t>for</a:t>
            </a:r>
            <a:r>
              <a:rPr lang="es-CL" sz="800" dirty="0"/>
              <a:t> (position('</a:t>
            </a:r>
            <a:r>
              <a:rPr lang="es-CL" sz="800" dirty="0" err="1"/>
              <a:t>startDate</a:t>
            </a:r>
            <a:r>
              <a:rPr lang="es-CL" sz="800" dirty="0"/>
              <a:t>' in customfield_10005_original)-1) - (position('</a:t>
            </a:r>
            <a:r>
              <a:rPr lang="es-CL" sz="800" dirty="0" err="1"/>
              <a:t>name</a:t>
            </a:r>
            <a:r>
              <a:rPr lang="es-CL" sz="800" dirty="0"/>
              <a:t>' in customfield_10005_original)+5)) IS NULL THEN dwh_23.jira_customfield_10005.name ELSE SUBSTRING(customfield_10005_original </a:t>
            </a:r>
            <a:r>
              <a:rPr lang="es-CL" sz="800" dirty="0" err="1"/>
              <a:t>from</a:t>
            </a:r>
            <a:r>
              <a:rPr lang="es-CL" sz="800" dirty="0"/>
              <a:t> position('</a:t>
            </a:r>
            <a:r>
              <a:rPr lang="es-CL" sz="800" dirty="0" err="1"/>
              <a:t>name</a:t>
            </a:r>
            <a:r>
              <a:rPr lang="es-CL" sz="800" dirty="0"/>
              <a:t>' in customfield_10005_original)+5 </a:t>
            </a:r>
            <a:r>
              <a:rPr lang="es-CL" sz="800" dirty="0" err="1"/>
              <a:t>for</a:t>
            </a:r>
            <a:r>
              <a:rPr lang="es-CL" sz="800" dirty="0"/>
              <a:t> (position('</a:t>
            </a:r>
            <a:r>
              <a:rPr lang="es-CL" sz="800" dirty="0" err="1"/>
              <a:t>startDate</a:t>
            </a:r>
            <a:r>
              <a:rPr lang="es-CL" sz="800" dirty="0"/>
              <a:t>' in customfield_10005_original)-1) - (position('</a:t>
            </a:r>
            <a:r>
              <a:rPr lang="es-CL" sz="800" dirty="0" err="1"/>
              <a:t>name</a:t>
            </a:r>
            <a:r>
              <a:rPr lang="es-CL" sz="800" dirty="0"/>
              <a:t>' in customfield_10005_original)+5)) END SPRINT</a:t>
            </a:r>
          </a:p>
          <a:p>
            <a:r>
              <a:rPr lang="es-CL" sz="800" dirty="0"/>
              <a:t>, </a:t>
            </a:r>
            <a:r>
              <a:rPr lang="es-CL" sz="800" dirty="0" err="1"/>
              <a:t>start_date</a:t>
            </a:r>
            <a:endParaRPr lang="es-CL" sz="800" dirty="0"/>
          </a:p>
          <a:p>
            <a:r>
              <a:rPr lang="es-CL" sz="800" dirty="0"/>
              <a:t>, </a:t>
            </a:r>
            <a:r>
              <a:rPr lang="es-CL" sz="800" dirty="0" err="1"/>
              <a:t>end_date</a:t>
            </a:r>
            <a:endParaRPr lang="es-CL" sz="800" dirty="0"/>
          </a:p>
          <a:p>
            <a:r>
              <a:rPr lang="es-CL" sz="800" dirty="0"/>
              <a:t>, </a:t>
            </a:r>
            <a:r>
              <a:rPr lang="es-CL" sz="800" dirty="0" err="1"/>
              <a:t>complete_date</a:t>
            </a:r>
            <a:endParaRPr lang="es-CL" sz="800" dirty="0"/>
          </a:p>
          <a:p>
            <a:r>
              <a:rPr lang="es-CL" sz="800" dirty="0"/>
              <a:t>, RANK () OVER ( PARTITION BY </a:t>
            </a:r>
            <a:r>
              <a:rPr lang="es-CL" sz="800" dirty="0" err="1"/>
              <a:t>board_name</a:t>
            </a:r>
            <a:r>
              <a:rPr lang="es-CL" sz="800" dirty="0"/>
              <a:t> ORDER BY </a:t>
            </a:r>
            <a:r>
              <a:rPr lang="es-CL" sz="800" dirty="0" err="1"/>
              <a:t>start_date</a:t>
            </a:r>
            <a:r>
              <a:rPr lang="es-CL" sz="800" dirty="0"/>
              <a:t> DESC	) ranking </a:t>
            </a:r>
          </a:p>
          <a:p>
            <a:r>
              <a:rPr lang="es-CL" sz="800" dirty="0"/>
              <a:t>, CASE WHEN COUNT(</a:t>
            </a:r>
            <a:r>
              <a:rPr lang="es-CL" sz="800" dirty="0" err="1"/>
              <a:t>issue_key</a:t>
            </a:r>
            <a:r>
              <a:rPr lang="es-CL" sz="800" dirty="0"/>
              <a:t>) IS NULL THEN 0 ELSE COUNT(</a:t>
            </a:r>
            <a:r>
              <a:rPr lang="es-CL" sz="800" dirty="0" err="1"/>
              <a:t>issue_key</a:t>
            </a:r>
            <a:r>
              <a:rPr lang="es-CL" sz="800" dirty="0"/>
              <a:t>) END </a:t>
            </a:r>
            <a:r>
              <a:rPr lang="es-CL" sz="800" dirty="0" err="1"/>
              <a:t>Cantidad_Issue</a:t>
            </a:r>
            <a:endParaRPr lang="es-CL" sz="800" dirty="0"/>
          </a:p>
          <a:p>
            <a:r>
              <a:rPr lang="es-CL" sz="800" dirty="0"/>
              <a:t>FROM </a:t>
            </a:r>
          </a:p>
          <a:p>
            <a:r>
              <a:rPr lang="es-CL" sz="800" dirty="0"/>
              <a:t>dwh_23.jira_customfield_10005</a:t>
            </a:r>
          </a:p>
          <a:p>
            <a:r>
              <a:rPr lang="es-CL" sz="800" dirty="0"/>
              <a:t>LEFT JOIN dwh_23.jira_issues ON dwh_23.jira_customfield_10005.name = SUBSTRING(customfield_10005_original </a:t>
            </a:r>
            <a:r>
              <a:rPr lang="es-CL" sz="800" dirty="0" err="1"/>
              <a:t>from</a:t>
            </a:r>
            <a:r>
              <a:rPr lang="es-CL" sz="800" dirty="0"/>
              <a:t> position('</a:t>
            </a:r>
            <a:r>
              <a:rPr lang="es-CL" sz="800" dirty="0" err="1"/>
              <a:t>name</a:t>
            </a:r>
            <a:r>
              <a:rPr lang="es-CL" sz="800" dirty="0"/>
              <a:t>' in customfield_10005_original)+5 </a:t>
            </a:r>
            <a:r>
              <a:rPr lang="es-CL" sz="800" dirty="0" err="1"/>
              <a:t>for</a:t>
            </a:r>
            <a:r>
              <a:rPr lang="es-CL" sz="800" dirty="0"/>
              <a:t> (position('</a:t>
            </a:r>
            <a:r>
              <a:rPr lang="es-CL" sz="800" dirty="0" err="1"/>
              <a:t>startDate</a:t>
            </a:r>
            <a:r>
              <a:rPr lang="es-CL" sz="800" dirty="0"/>
              <a:t>' in customfield_10005_original)-1) - (position('</a:t>
            </a:r>
            <a:r>
              <a:rPr lang="es-CL" sz="800" dirty="0" err="1"/>
              <a:t>name</a:t>
            </a:r>
            <a:r>
              <a:rPr lang="es-CL" sz="800" dirty="0"/>
              <a:t>' in customfield_10005_original)+5))</a:t>
            </a:r>
          </a:p>
          <a:p>
            <a:r>
              <a:rPr lang="es-CL" sz="800" dirty="0"/>
              <a:t>LEFT JOIN dwh_23.jira_issue_types ON dwh_23.jira_issues.issue_type_id = dwh_23.jira_issue_types.id</a:t>
            </a:r>
          </a:p>
          <a:p>
            <a:r>
              <a:rPr lang="es-CL" sz="800" dirty="0"/>
              <a:t>LEFT JOIN dwh_23.jira_statuses ON dwh_23.jira_issues.status_id = dwh_23.jira_statuses.id</a:t>
            </a:r>
          </a:p>
          <a:p>
            <a:r>
              <a:rPr lang="es-CL" sz="800" dirty="0"/>
              <a:t>WHERE </a:t>
            </a:r>
            <a:r>
              <a:rPr lang="es-CL" sz="800" dirty="0" err="1"/>
              <a:t>complete_date</a:t>
            </a:r>
            <a:r>
              <a:rPr lang="es-CL" sz="800" dirty="0"/>
              <a:t> IS NOT NULL</a:t>
            </a:r>
          </a:p>
          <a:p>
            <a:r>
              <a:rPr lang="es-CL" sz="800" dirty="0"/>
              <a:t>AND dwh_23.jira_issues.customfield_10002 IS NOT NULL</a:t>
            </a:r>
          </a:p>
          <a:p>
            <a:r>
              <a:rPr lang="es-CL" sz="800" dirty="0"/>
              <a:t>GROUP BY</a:t>
            </a:r>
          </a:p>
          <a:p>
            <a:r>
              <a:rPr lang="es-CL" sz="800" dirty="0"/>
              <a:t>dwh_23.jira_customfield_10005.id</a:t>
            </a:r>
          </a:p>
          <a:p>
            <a:r>
              <a:rPr lang="es-CL" sz="800" dirty="0"/>
              <a:t>, </a:t>
            </a:r>
            <a:r>
              <a:rPr lang="es-CL" sz="800" dirty="0" err="1"/>
              <a:t>board_id</a:t>
            </a:r>
            <a:endParaRPr lang="es-CL" sz="800" dirty="0"/>
          </a:p>
          <a:p>
            <a:r>
              <a:rPr lang="es-CL" sz="800" dirty="0"/>
              <a:t>, </a:t>
            </a:r>
            <a:r>
              <a:rPr lang="es-CL" sz="800" dirty="0" err="1"/>
              <a:t>board_name</a:t>
            </a:r>
            <a:endParaRPr lang="es-CL" sz="800" dirty="0"/>
          </a:p>
          <a:p>
            <a:r>
              <a:rPr lang="es-CL" sz="800" dirty="0"/>
              <a:t>, SUBSTRING(customfield_10005_original </a:t>
            </a:r>
            <a:r>
              <a:rPr lang="es-CL" sz="800" dirty="0" err="1"/>
              <a:t>from</a:t>
            </a:r>
            <a:r>
              <a:rPr lang="es-CL" sz="800" dirty="0"/>
              <a:t> position('</a:t>
            </a:r>
            <a:r>
              <a:rPr lang="es-CL" sz="800" dirty="0" err="1"/>
              <a:t>name</a:t>
            </a:r>
            <a:r>
              <a:rPr lang="es-CL" sz="800" dirty="0"/>
              <a:t>' in customfield_10005_original)+5 </a:t>
            </a:r>
            <a:r>
              <a:rPr lang="es-CL" sz="800" dirty="0" err="1"/>
              <a:t>for</a:t>
            </a:r>
            <a:r>
              <a:rPr lang="es-CL" sz="800" dirty="0"/>
              <a:t> (position('</a:t>
            </a:r>
            <a:r>
              <a:rPr lang="es-CL" sz="800" dirty="0" err="1"/>
              <a:t>startDate</a:t>
            </a:r>
            <a:r>
              <a:rPr lang="es-CL" sz="800" dirty="0"/>
              <a:t>' in customfield_10005_original)-1) - (position('</a:t>
            </a:r>
            <a:r>
              <a:rPr lang="es-CL" sz="800" dirty="0" err="1"/>
              <a:t>name</a:t>
            </a:r>
            <a:r>
              <a:rPr lang="es-CL" sz="800" dirty="0"/>
              <a:t>' in customfield_10005_original)+5))</a:t>
            </a:r>
          </a:p>
          <a:p>
            <a:r>
              <a:rPr lang="es-CL" sz="800" dirty="0"/>
              <a:t>, dwh_23.jira_customfield_10005.name</a:t>
            </a:r>
          </a:p>
          <a:p>
            <a:r>
              <a:rPr lang="es-CL" sz="800" dirty="0"/>
              <a:t>, </a:t>
            </a:r>
            <a:r>
              <a:rPr lang="es-CL" sz="800" dirty="0" err="1"/>
              <a:t>start_date</a:t>
            </a:r>
            <a:r>
              <a:rPr lang="es-CL" sz="800" dirty="0"/>
              <a:t>	</a:t>
            </a:r>
          </a:p>
          <a:p>
            <a:r>
              <a:rPr lang="es-CL" sz="800" dirty="0"/>
              <a:t>, </a:t>
            </a:r>
            <a:r>
              <a:rPr lang="es-CL" sz="800" dirty="0" err="1"/>
              <a:t>end_date</a:t>
            </a:r>
            <a:endParaRPr lang="es-CL" sz="800" dirty="0"/>
          </a:p>
          <a:p>
            <a:r>
              <a:rPr lang="es-CL" sz="800" dirty="0"/>
              <a:t>, </a:t>
            </a:r>
            <a:r>
              <a:rPr lang="es-CL" sz="800" dirty="0" err="1"/>
              <a:t>complete_date</a:t>
            </a:r>
            <a:endParaRPr lang="es-CL" sz="800" dirty="0"/>
          </a:p>
          <a:p>
            <a:r>
              <a:rPr lang="es-CL" sz="800" dirty="0"/>
              <a:t>) RANKING</a:t>
            </a:r>
          </a:p>
          <a:p>
            <a:r>
              <a:rPr lang="es-CL" sz="800" dirty="0"/>
              <a:t>WHERE </a:t>
            </a:r>
            <a:r>
              <a:rPr lang="es-CL" sz="800" dirty="0" err="1"/>
              <a:t>RANKING.ranking</a:t>
            </a:r>
            <a:r>
              <a:rPr lang="es-CL" sz="800" dirty="0"/>
              <a:t> IN (1,2,3)</a:t>
            </a:r>
          </a:p>
          <a:p>
            <a:r>
              <a:rPr lang="es-CL" sz="800" dirty="0"/>
              <a:t>GROUP BY</a:t>
            </a:r>
          </a:p>
          <a:p>
            <a:r>
              <a:rPr lang="es-CL" sz="800" dirty="0"/>
              <a:t> </a:t>
            </a:r>
            <a:r>
              <a:rPr lang="es-CL" sz="800" dirty="0" err="1"/>
              <a:t>board_id</a:t>
            </a:r>
            <a:endParaRPr lang="es-CL" sz="800" dirty="0"/>
          </a:p>
          <a:p>
            <a:r>
              <a:rPr lang="es-CL" sz="800" dirty="0"/>
              <a:t> ,</a:t>
            </a:r>
            <a:r>
              <a:rPr lang="es-CL" sz="800" dirty="0" err="1"/>
              <a:t>board_name</a:t>
            </a:r>
            <a:endParaRPr lang="es-CL" sz="800" dirty="0"/>
          </a:p>
          <a:p>
            <a:r>
              <a:rPr lang="es-CL" sz="800" dirty="0"/>
              <a:t>) PROMEDIO</a:t>
            </a:r>
          </a:p>
          <a:p>
            <a:r>
              <a:rPr lang="es-CL" sz="800" dirty="0"/>
              <a:t>ON dwh_23.jira_customfield_10005.board_id = </a:t>
            </a:r>
            <a:r>
              <a:rPr lang="es-CL" sz="800" dirty="0" err="1"/>
              <a:t>PROMEDIO.board_id</a:t>
            </a:r>
            <a:endParaRPr lang="es-CL" sz="800" dirty="0"/>
          </a:p>
        </p:txBody>
      </p:sp>
      <p:sp>
        <p:nvSpPr>
          <p:cNvPr id="5" name="CuadroTexto 4"/>
          <p:cNvSpPr txBox="1"/>
          <p:nvPr/>
        </p:nvSpPr>
        <p:spPr>
          <a:xfrm>
            <a:off x="731519" y="87390"/>
            <a:ext cx="1628079" cy="646331"/>
          </a:xfrm>
          <a:prstGeom prst="rect">
            <a:avLst/>
          </a:prstGeom>
          <a:noFill/>
        </p:spPr>
        <p:txBody>
          <a:bodyPr wrap="square" rtlCol="0">
            <a:spAutoFit/>
          </a:bodyPr>
          <a:lstStyle/>
          <a:p>
            <a:r>
              <a:rPr lang="es-ES" dirty="0"/>
              <a:t>Información Final.</a:t>
            </a:r>
            <a:endParaRPr lang="es-CL" dirty="0"/>
          </a:p>
        </p:txBody>
      </p:sp>
      <p:sp>
        <p:nvSpPr>
          <p:cNvPr id="6" name="Flecha derecha 5"/>
          <p:cNvSpPr/>
          <p:nvPr/>
        </p:nvSpPr>
        <p:spPr>
          <a:xfrm>
            <a:off x="2234704" y="396044"/>
            <a:ext cx="603654" cy="99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6"/>
          <p:cNvSpPr/>
          <p:nvPr/>
        </p:nvSpPr>
        <p:spPr>
          <a:xfrm>
            <a:off x="2903622" y="124328"/>
            <a:ext cx="1837878" cy="674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Rectángulo 7"/>
          <p:cNvSpPr/>
          <p:nvPr/>
        </p:nvSpPr>
        <p:spPr>
          <a:xfrm>
            <a:off x="2854712" y="1980457"/>
            <a:ext cx="6079645" cy="47994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CuadroTexto 8"/>
          <p:cNvSpPr txBox="1"/>
          <p:nvPr/>
        </p:nvSpPr>
        <p:spPr>
          <a:xfrm>
            <a:off x="647513" y="2180101"/>
            <a:ext cx="1628079" cy="646331"/>
          </a:xfrm>
          <a:prstGeom prst="rect">
            <a:avLst/>
          </a:prstGeom>
          <a:noFill/>
        </p:spPr>
        <p:txBody>
          <a:bodyPr wrap="square" rtlCol="0">
            <a:spAutoFit/>
          </a:bodyPr>
          <a:lstStyle/>
          <a:p>
            <a:r>
              <a:rPr lang="es-ES" dirty="0" err="1"/>
              <a:t>Extraccion</a:t>
            </a:r>
            <a:r>
              <a:rPr lang="es-ES" dirty="0"/>
              <a:t> de los </a:t>
            </a:r>
            <a:r>
              <a:rPr lang="es-ES" dirty="0" err="1"/>
              <a:t>boards</a:t>
            </a:r>
            <a:r>
              <a:rPr lang="es-ES" dirty="0"/>
              <a:t>.</a:t>
            </a:r>
            <a:endParaRPr lang="es-CL" dirty="0"/>
          </a:p>
        </p:txBody>
      </p:sp>
      <p:sp>
        <p:nvSpPr>
          <p:cNvPr id="10" name="Flecha derecha 9"/>
          <p:cNvSpPr/>
          <p:nvPr/>
        </p:nvSpPr>
        <p:spPr>
          <a:xfrm>
            <a:off x="2150698" y="2488755"/>
            <a:ext cx="603654" cy="99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p:cNvSpPr/>
          <p:nvPr/>
        </p:nvSpPr>
        <p:spPr>
          <a:xfrm>
            <a:off x="2871068" y="1280103"/>
            <a:ext cx="5727266" cy="613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CuadroTexto 11"/>
          <p:cNvSpPr txBox="1"/>
          <p:nvPr/>
        </p:nvSpPr>
        <p:spPr>
          <a:xfrm>
            <a:off x="647513" y="1228670"/>
            <a:ext cx="1628079" cy="646331"/>
          </a:xfrm>
          <a:prstGeom prst="rect">
            <a:avLst/>
          </a:prstGeom>
          <a:noFill/>
        </p:spPr>
        <p:txBody>
          <a:bodyPr wrap="square" rtlCol="0">
            <a:spAutoFit/>
          </a:bodyPr>
          <a:lstStyle/>
          <a:p>
            <a:r>
              <a:rPr lang="es-ES" dirty="0"/>
              <a:t>Promedio de los </a:t>
            </a:r>
            <a:r>
              <a:rPr lang="es-ES" dirty="0" err="1"/>
              <a:t>boards</a:t>
            </a:r>
            <a:r>
              <a:rPr lang="es-ES" dirty="0"/>
              <a:t>.</a:t>
            </a:r>
            <a:endParaRPr lang="es-CL" dirty="0"/>
          </a:p>
        </p:txBody>
      </p:sp>
      <p:sp>
        <p:nvSpPr>
          <p:cNvPr id="13" name="Flecha derecha 12"/>
          <p:cNvSpPr/>
          <p:nvPr/>
        </p:nvSpPr>
        <p:spPr>
          <a:xfrm>
            <a:off x="2150698" y="1537324"/>
            <a:ext cx="603654" cy="99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4"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2"/>
          <a:srcRect l="8409" t="1400" r="1608" b="92482"/>
          <a:stretch/>
        </p:blipFill>
        <p:spPr>
          <a:xfrm>
            <a:off x="7620000" y="0"/>
            <a:ext cx="4572000" cy="190500"/>
          </a:xfrm>
          <a:prstGeom prst="rect">
            <a:avLst/>
          </a:prstGeom>
        </p:spPr>
      </p:pic>
      <p:sp>
        <p:nvSpPr>
          <p:cNvPr id="15" name="14 CuadroTexto"/>
          <p:cNvSpPr txBox="1"/>
          <p:nvPr/>
        </p:nvSpPr>
        <p:spPr>
          <a:xfrm>
            <a:off x="7620000" y="-35555"/>
            <a:ext cx="3599543" cy="261610"/>
          </a:xfrm>
          <a:prstGeom prst="rect">
            <a:avLst/>
          </a:prstGeom>
          <a:noFill/>
        </p:spPr>
        <p:txBody>
          <a:bodyPr wrap="square" rtlCol="0">
            <a:spAutoFit/>
          </a:bodyPr>
          <a:lstStyle/>
          <a:p>
            <a:r>
              <a:rPr lang="es-CL" sz="1100" dirty="0" err="1">
                <a:solidFill>
                  <a:schemeClr val="bg1">
                    <a:lumMod val="95000"/>
                  </a:schemeClr>
                </a:solidFill>
              </a:rPr>
              <a:t>Dashboard</a:t>
            </a:r>
            <a:r>
              <a:rPr lang="es-CL" sz="1100" dirty="0">
                <a:solidFill>
                  <a:schemeClr val="bg1">
                    <a:lumMod val="95000"/>
                  </a:schemeClr>
                </a:solidFill>
              </a:rPr>
              <a:t> – Apunte técnico</a:t>
            </a:r>
          </a:p>
        </p:txBody>
      </p:sp>
    </p:spTree>
    <p:extLst>
      <p:ext uri="{BB962C8B-B14F-4D97-AF65-F5344CB8AC3E}">
        <p14:creationId xmlns:p14="http://schemas.microsoft.com/office/powerpoint/2010/main" val="1260571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2975810" y="124327"/>
            <a:ext cx="9424738" cy="6785637"/>
          </a:xfrm>
          <a:prstGeom prst="rect">
            <a:avLst/>
          </a:prstGeom>
          <a:noFill/>
        </p:spPr>
        <p:txBody>
          <a:bodyPr wrap="square" rtlCol="0">
            <a:spAutoFit/>
          </a:bodyPr>
          <a:lstStyle/>
          <a:p>
            <a:r>
              <a:rPr lang="es-CL" sz="800" b="1" dirty="0" err="1"/>
              <a:t>import</a:t>
            </a:r>
            <a:r>
              <a:rPr lang="es-CL" sz="800" b="1" dirty="0"/>
              <a:t> </a:t>
            </a:r>
            <a:r>
              <a:rPr lang="es-CL" sz="800" b="1" dirty="0" err="1"/>
              <a:t>com.atlassian.jira.issue.Issue</a:t>
            </a:r>
            <a:endParaRPr lang="es-CL" sz="800" b="1" dirty="0"/>
          </a:p>
          <a:p>
            <a:r>
              <a:rPr lang="es-CL" sz="800" b="1" dirty="0" err="1"/>
              <a:t>import</a:t>
            </a:r>
            <a:r>
              <a:rPr lang="es-CL" sz="800" b="1" dirty="0"/>
              <a:t> </a:t>
            </a:r>
            <a:r>
              <a:rPr lang="es-CL" sz="800" b="1" dirty="0" err="1"/>
              <a:t>com.atlassian.jira.component.ComponentAccessor</a:t>
            </a:r>
            <a:endParaRPr lang="es-CL" sz="800" b="1" dirty="0"/>
          </a:p>
          <a:p>
            <a:r>
              <a:rPr lang="es-CL" sz="800" b="1" dirty="0" err="1"/>
              <a:t>import</a:t>
            </a:r>
            <a:r>
              <a:rPr lang="es-CL" sz="800" b="1" dirty="0"/>
              <a:t> </a:t>
            </a:r>
            <a:r>
              <a:rPr lang="es-CL" sz="800" b="1" dirty="0" err="1"/>
              <a:t>com.atlassian.jira.config.ResolutionManager</a:t>
            </a:r>
            <a:endParaRPr lang="es-CL" sz="800" b="1" dirty="0"/>
          </a:p>
          <a:p>
            <a:endParaRPr lang="es-CL" sz="800" b="1" dirty="0"/>
          </a:p>
          <a:p>
            <a:r>
              <a:rPr lang="es-CL" sz="800" b="1" dirty="0" err="1"/>
              <a:t>def</a:t>
            </a:r>
            <a:r>
              <a:rPr lang="es-CL" sz="800" b="1" dirty="0"/>
              <a:t> </a:t>
            </a:r>
            <a:r>
              <a:rPr lang="es-CL" sz="800" b="1" dirty="0" err="1"/>
              <a:t>issueManager</a:t>
            </a:r>
            <a:r>
              <a:rPr lang="es-CL" sz="800" b="1" dirty="0"/>
              <a:t> = </a:t>
            </a:r>
            <a:r>
              <a:rPr lang="es-CL" sz="800" b="1" dirty="0" err="1"/>
              <a:t>com.atlassian.jira.issue.Issue</a:t>
            </a:r>
            <a:endParaRPr lang="es-CL" sz="800" b="1" dirty="0"/>
          </a:p>
          <a:p>
            <a:r>
              <a:rPr lang="es-CL" sz="800" b="1" dirty="0" err="1"/>
              <a:t>def</a:t>
            </a:r>
            <a:r>
              <a:rPr lang="es-CL" sz="800" b="1" dirty="0"/>
              <a:t> </a:t>
            </a:r>
            <a:r>
              <a:rPr lang="es-CL" sz="800" b="1" dirty="0" err="1"/>
              <a:t>resolutionManager</a:t>
            </a:r>
            <a:r>
              <a:rPr lang="es-CL" sz="800" b="1" dirty="0"/>
              <a:t> = </a:t>
            </a:r>
            <a:r>
              <a:rPr lang="es-CL" sz="800" b="1" dirty="0" err="1"/>
              <a:t>ComponentAccessor.getComponent</a:t>
            </a:r>
            <a:r>
              <a:rPr lang="es-CL" sz="800" b="1" dirty="0"/>
              <a:t>(</a:t>
            </a:r>
            <a:r>
              <a:rPr lang="es-CL" sz="800" b="1" dirty="0" err="1"/>
              <a:t>ResolutionManager</a:t>
            </a:r>
            <a:r>
              <a:rPr lang="es-CL" sz="800" b="1" dirty="0"/>
              <a:t>)</a:t>
            </a:r>
          </a:p>
          <a:p>
            <a:r>
              <a:rPr lang="es-CL" sz="800" b="1" dirty="0" err="1"/>
              <a:t>def</a:t>
            </a:r>
            <a:r>
              <a:rPr lang="es-CL" sz="800" b="1" dirty="0"/>
              <a:t> </a:t>
            </a:r>
            <a:r>
              <a:rPr lang="es-CL" sz="800" b="1" dirty="0" err="1"/>
              <a:t>totalSubTasks</a:t>
            </a:r>
            <a:r>
              <a:rPr lang="es-CL" sz="800" b="1" dirty="0"/>
              <a:t> = </a:t>
            </a:r>
            <a:r>
              <a:rPr lang="es-CL" sz="800" b="1" dirty="0" err="1"/>
              <a:t>issue.getSubTaskObjects</a:t>
            </a:r>
            <a:r>
              <a:rPr lang="es-CL" sz="800" b="1" dirty="0"/>
              <a:t>().</a:t>
            </a:r>
            <a:r>
              <a:rPr lang="es-CL" sz="800" b="1" dirty="0" err="1"/>
              <a:t>size</a:t>
            </a:r>
            <a:r>
              <a:rPr lang="es-CL" sz="800" b="1" dirty="0"/>
              <a:t>()</a:t>
            </a:r>
          </a:p>
          <a:p>
            <a:r>
              <a:rPr lang="es-CL" sz="800" b="1" dirty="0" err="1"/>
              <a:t>def</a:t>
            </a:r>
            <a:r>
              <a:rPr lang="es-CL" sz="800" b="1" dirty="0"/>
              <a:t> </a:t>
            </a:r>
            <a:r>
              <a:rPr lang="es-CL" sz="800" b="1" dirty="0" err="1"/>
              <a:t>completedSubTasks</a:t>
            </a:r>
            <a:r>
              <a:rPr lang="es-CL" sz="800" b="1" dirty="0"/>
              <a:t> = 0</a:t>
            </a:r>
          </a:p>
          <a:p>
            <a:r>
              <a:rPr lang="es-CL" sz="800" b="1" dirty="0" err="1"/>
              <a:t>def</a:t>
            </a:r>
            <a:r>
              <a:rPr lang="es-CL" sz="800" b="1" dirty="0"/>
              <a:t> </a:t>
            </a:r>
            <a:r>
              <a:rPr lang="es-CL" sz="800" b="1" dirty="0" err="1"/>
              <a:t>subTaskNo</a:t>
            </a:r>
            <a:r>
              <a:rPr lang="es-CL" sz="800" b="1" dirty="0"/>
              <a:t> = 0</a:t>
            </a:r>
          </a:p>
          <a:p>
            <a:r>
              <a:rPr lang="es-CL" sz="800" b="1" dirty="0" err="1"/>
              <a:t>def</a:t>
            </a:r>
            <a:r>
              <a:rPr lang="es-CL" sz="800" b="1" dirty="0"/>
              <a:t> </a:t>
            </a:r>
            <a:r>
              <a:rPr lang="es-CL" sz="800" b="1" dirty="0" err="1"/>
              <a:t>sprintDate</a:t>
            </a:r>
            <a:endParaRPr lang="es-CL" sz="800" b="1" dirty="0"/>
          </a:p>
          <a:p>
            <a:r>
              <a:rPr lang="es-CL" sz="800" b="1" dirty="0" err="1"/>
              <a:t>def</a:t>
            </a:r>
            <a:r>
              <a:rPr lang="es-CL" sz="800" b="1" dirty="0"/>
              <a:t> status = </a:t>
            </a:r>
            <a:r>
              <a:rPr lang="es-CL" sz="800" b="1" dirty="0" err="1"/>
              <a:t>issue.getStatus</a:t>
            </a:r>
            <a:r>
              <a:rPr lang="es-CL" sz="800" b="1" dirty="0"/>
              <a:t>().</a:t>
            </a:r>
            <a:r>
              <a:rPr lang="es-CL" sz="800" b="1" dirty="0" err="1"/>
              <a:t>name.toUpperCase</a:t>
            </a:r>
            <a:r>
              <a:rPr lang="es-CL" sz="800" b="1" dirty="0"/>
              <a:t>()</a:t>
            </a:r>
          </a:p>
          <a:p>
            <a:endParaRPr lang="es-CL" sz="800" b="1" dirty="0"/>
          </a:p>
          <a:p>
            <a:r>
              <a:rPr lang="es-CL" sz="800" b="1" dirty="0" err="1"/>
              <a:t>String</a:t>
            </a:r>
            <a:r>
              <a:rPr lang="es-CL" sz="800" b="1" dirty="0"/>
              <a:t>[] nombres = ['Historia bien </a:t>
            </a:r>
            <a:r>
              <a:rPr lang="es-CL" sz="800" b="1" dirty="0" err="1"/>
              <a:t>definida','EDD','Confección</a:t>
            </a:r>
            <a:r>
              <a:rPr lang="es-CL" sz="800" b="1" dirty="0"/>
              <a:t> Casos de </a:t>
            </a:r>
            <a:r>
              <a:rPr lang="es-CL" sz="800" b="1" dirty="0" err="1"/>
              <a:t>Prueba','Refinamiento</a:t>
            </a:r>
            <a:r>
              <a:rPr lang="es-CL" sz="800" b="1" dirty="0"/>
              <a:t> </a:t>
            </a:r>
            <a:r>
              <a:rPr lang="es-CL" sz="800" b="1" dirty="0" err="1"/>
              <a:t>Funcional','Refinamiento</a:t>
            </a:r>
            <a:r>
              <a:rPr lang="es-CL" sz="800" b="1" dirty="0"/>
              <a:t> </a:t>
            </a:r>
            <a:r>
              <a:rPr lang="es-CL" sz="800" b="1" dirty="0" err="1"/>
              <a:t>Técnico','UX</a:t>
            </a:r>
            <a:r>
              <a:rPr lang="es-CL" sz="800" b="1" dirty="0"/>
              <a:t> / UI','</a:t>
            </a:r>
            <a:r>
              <a:rPr lang="es-CL" sz="800" b="1" dirty="0" err="1"/>
              <a:t>Revision</a:t>
            </a:r>
            <a:r>
              <a:rPr lang="es-CL" sz="800" b="1" dirty="0"/>
              <a:t> y </a:t>
            </a:r>
            <a:r>
              <a:rPr lang="es-CL" sz="800" b="1" dirty="0" err="1"/>
              <a:t>Analisis</a:t>
            </a:r>
            <a:r>
              <a:rPr lang="es-CL" sz="800" b="1" dirty="0"/>
              <a:t> de </a:t>
            </a:r>
            <a:r>
              <a:rPr lang="es-CL" sz="800" b="1" dirty="0" err="1"/>
              <a:t>Ambiguedades</a:t>
            </a:r>
            <a:r>
              <a:rPr lang="es-CL" sz="800" b="1" dirty="0"/>
              <a:t>']</a:t>
            </a:r>
          </a:p>
          <a:p>
            <a:endParaRPr lang="es-CL" sz="800" b="1" dirty="0"/>
          </a:p>
          <a:p>
            <a:endParaRPr lang="es-CL" sz="800" b="1" dirty="0"/>
          </a:p>
          <a:p>
            <a:r>
              <a:rPr lang="es-CL" sz="800" b="1" dirty="0"/>
              <a:t>    </a:t>
            </a:r>
            <a:r>
              <a:rPr lang="es-CL" sz="800" b="1" dirty="0" err="1"/>
              <a:t>def</a:t>
            </a:r>
            <a:r>
              <a:rPr lang="es-CL" sz="800" b="1" dirty="0"/>
              <a:t> </a:t>
            </a:r>
            <a:r>
              <a:rPr lang="es-CL" sz="800" b="1" dirty="0" err="1"/>
              <a:t>sprintField</a:t>
            </a:r>
            <a:r>
              <a:rPr lang="es-CL" sz="800" b="1" dirty="0"/>
              <a:t> = </a:t>
            </a:r>
            <a:r>
              <a:rPr lang="es-CL" sz="800" b="1" dirty="0" err="1"/>
              <a:t>ComponentAccessor.getCustomFieldManager</a:t>
            </a:r>
            <a:r>
              <a:rPr lang="es-CL" sz="800" b="1" dirty="0"/>
              <a:t>().</a:t>
            </a:r>
            <a:r>
              <a:rPr lang="es-CL" sz="800" b="1" dirty="0" err="1"/>
              <a:t>getCustomFieldObjectByName</a:t>
            </a:r>
            <a:r>
              <a:rPr lang="es-CL" sz="800" b="1" dirty="0"/>
              <a:t>("Sprint")</a:t>
            </a:r>
          </a:p>
          <a:p>
            <a:r>
              <a:rPr lang="es-CL" sz="800" b="1" dirty="0"/>
              <a:t>    </a:t>
            </a:r>
            <a:r>
              <a:rPr lang="es-CL" sz="800" b="1" dirty="0" err="1"/>
              <a:t>def</a:t>
            </a:r>
            <a:r>
              <a:rPr lang="es-CL" sz="800" b="1" dirty="0"/>
              <a:t> sprint = </a:t>
            </a:r>
            <a:r>
              <a:rPr lang="es-CL" sz="800" b="1" dirty="0" err="1"/>
              <a:t>issue.getCustomFieldValue</a:t>
            </a:r>
            <a:r>
              <a:rPr lang="es-CL" sz="800" b="1" dirty="0"/>
              <a:t>(</a:t>
            </a:r>
            <a:r>
              <a:rPr lang="es-CL" sz="800" b="1" dirty="0" err="1"/>
              <a:t>sprintField</a:t>
            </a:r>
            <a:r>
              <a:rPr lang="es-CL" sz="800" b="1" dirty="0"/>
              <a:t>)</a:t>
            </a:r>
          </a:p>
          <a:p>
            <a:r>
              <a:rPr lang="es-CL" sz="800" b="1" dirty="0"/>
              <a:t>    </a:t>
            </a:r>
          </a:p>
          <a:p>
            <a:r>
              <a:rPr lang="es-CL" sz="800" b="1" dirty="0"/>
              <a:t>    </a:t>
            </a:r>
            <a:r>
              <a:rPr lang="es-CL" sz="800" b="1" dirty="0" err="1"/>
              <a:t>if</a:t>
            </a:r>
            <a:r>
              <a:rPr lang="es-CL" sz="800" b="1" dirty="0"/>
              <a:t>(sprint == </a:t>
            </a:r>
            <a:r>
              <a:rPr lang="es-CL" sz="800" b="1" dirty="0" err="1"/>
              <a:t>null</a:t>
            </a:r>
            <a:r>
              <a:rPr lang="es-CL" sz="800" b="1" dirty="0"/>
              <a:t> &amp;&amp; (status == "HISTORIA CREADA" || status == "EN REFINAMIENTO" || status == "LISTO PARA DESARROLLO")){</a:t>
            </a:r>
          </a:p>
          <a:p>
            <a:r>
              <a:rPr lang="es-CL" sz="800" b="1" dirty="0"/>
              <a:t>        </a:t>
            </a:r>
            <a:r>
              <a:rPr lang="es-CL" sz="800" b="1" dirty="0" err="1"/>
              <a:t>for</a:t>
            </a:r>
            <a:r>
              <a:rPr lang="es-CL" sz="800" b="1" dirty="0"/>
              <a:t>(</a:t>
            </a:r>
            <a:r>
              <a:rPr lang="es-CL" sz="800" b="1" dirty="0" err="1"/>
              <a:t>subTask</a:t>
            </a:r>
            <a:r>
              <a:rPr lang="es-CL" sz="800" b="1" dirty="0"/>
              <a:t> in </a:t>
            </a:r>
            <a:r>
              <a:rPr lang="es-CL" sz="800" b="1" dirty="0" err="1"/>
              <a:t>issue.getSubTaskObjects</a:t>
            </a:r>
            <a:r>
              <a:rPr lang="es-CL" sz="800" b="1" dirty="0"/>
              <a:t>()){</a:t>
            </a:r>
          </a:p>
          <a:p>
            <a:r>
              <a:rPr lang="es-CL" sz="800" b="1" dirty="0"/>
              <a:t>            </a:t>
            </a:r>
            <a:r>
              <a:rPr lang="es-CL" sz="800" b="1" dirty="0" err="1"/>
              <a:t>for</a:t>
            </a:r>
            <a:r>
              <a:rPr lang="es-CL" sz="800" b="1" dirty="0"/>
              <a:t>(nombre in nombres){</a:t>
            </a:r>
          </a:p>
          <a:p>
            <a:r>
              <a:rPr lang="es-CL" sz="800" b="1" dirty="0"/>
              <a:t>                </a:t>
            </a:r>
            <a:r>
              <a:rPr lang="es-CL" sz="800" b="1" dirty="0" err="1"/>
              <a:t>if</a:t>
            </a:r>
            <a:r>
              <a:rPr lang="es-CL" sz="800" b="1" dirty="0"/>
              <a:t>(</a:t>
            </a:r>
            <a:r>
              <a:rPr lang="es-CL" sz="800" b="1" dirty="0" err="1"/>
              <a:t>subTask.getSummary</a:t>
            </a:r>
            <a:r>
              <a:rPr lang="es-CL" sz="800" b="1" dirty="0"/>
              <a:t>() == nombre &amp;&amp; </a:t>
            </a:r>
            <a:r>
              <a:rPr lang="es-CL" sz="800" b="1" dirty="0" err="1"/>
              <a:t>subTask.getResolution</a:t>
            </a:r>
            <a:r>
              <a:rPr lang="es-CL" sz="800" b="1" dirty="0"/>
              <a:t>() != </a:t>
            </a:r>
            <a:r>
              <a:rPr lang="es-CL" sz="800" b="1" dirty="0" err="1"/>
              <a:t>null</a:t>
            </a:r>
            <a:r>
              <a:rPr lang="es-CL" sz="800" b="1" dirty="0"/>
              <a:t>){</a:t>
            </a:r>
          </a:p>
          <a:p>
            <a:r>
              <a:rPr lang="es-CL" sz="800" b="1" dirty="0"/>
              <a:t>                    </a:t>
            </a:r>
            <a:r>
              <a:rPr lang="es-CL" sz="800" b="1" dirty="0" err="1"/>
              <a:t>completedSubTasks</a:t>
            </a:r>
            <a:r>
              <a:rPr lang="es-CL" sz="800" b="1" dirty="0"/>
              <a:t>++</a:t>
            </a:r>
          </a:p>
          <a:p>
            <a:r>
              <a:rPr lang="es-CL" sz="800" b="1" dirty="0"/>
              <a:t>                    </a:t>
            </a:r>
            <a:r>
              <a:rPr lang="es-CL" sz="800" b="1" dirty="0" err="1"/>
              <a:t>subTaskNo</a:t>
            </a:r>
            <a:r>
              <a:rPr lang="es-CL" sz="800" b="1" dirty="0"/>
              <a:t>++</a:t>
            </a:r>
          </a:p>
          <a:p>
            <a:r>
              <a:rPr lang="es-CL" sz="800" b="1" dirty="0"/>
              <a:t>                }</a:t>
            </a:r>
          </a:p>
          <a:p>
            <a:r>
              <a:rPr lang="es-CL" sz="800" b="1" dirty="0"/>
              <a:t>           }</a:t>
            </a:r>
          </a:p>
          <a:p>
            <a:r>
              <a:rPr lang="es-CL" sz="800" b="1" dirty="0"/>
              <a:t>        }</a:t>
            </a:r>
          </a:p>
          <a:p>
            <a:r>
              <a:rPr lang="es-CL" sz="800" b="1" dirty="0"/>
              <a:t>    }</a:t>
            </a:r>
            <a:r>
              <a:rPr lang="es-CL" sz="800" b="1" dirty="0" err="1"/>
              <a:t>else</a:t>
            </a:r>
            <a:r>
              <a:rPr lang="es-CL" sz="800" b="1" dirty="0"/>
              <a:t>{</a:t>
            </a:r>
          </a:p>
          <a:p>
            <a:r>
              <a:rPr lang="es-CL" sz="800" b="1" dirty="0"/>
              <a:t>        </a:t>
            </a:r>
            <a:r>
              <a:rPr lang="es-CL" sz="800" b="1" dirty="0" err="1"/>
              <a:t>if</a:t>
            </a:r>
            <a:r>
              <a:rPr lang="es-CL" sz="800" b="1" dirty="0"/>
              <a:t>(sprint != </a:t>
            </a:r>
            <a:r>
              <a:rPr lang="es-CL" sz="800" b="1" dirty="0" err="1"/>
              <a:t>null</a:t>
            </a:r>
            <a:r>
              <a:rPr lang="es-CL" sz="800" b="1" dirty="0"/>
              <a:t>){</a:t>
            </a:r>
          </a:p>
          <a:p>
            <a:r>
              <a:rPr lang="es-CL" sz="800" b="1" dirty="0"/>
              <a:t>        </a:t>
            </a:r>
            <a:r>
              <a:rPr lang="es-CL" sz="800" b="1" dirty="0" err="1"/>
              <a:t>sprintDate</a:t>
            </a:r>
            <a:r>
              <a:rPr lang="es-CL" sz="800" b="1" dirty="0"/>
              <a:t> = </a:t>
            </a:r>
            <a:r>
              <a:rPr lang="es-CL" sz="800" b="1" dirty="0" err="1"/>
              <a:t>sprint.startDate.last</a:t>
            </a:r>
            <a:r>
              <a:rPr lang="es-CL" sz="800" b="1" dirty="0"/>
              <a:t>().</a:t>
            </a:r>
            <a:r>
              <a:rPr lang="es-CL" sz="800" b="1" dirty="0" err="1"/>
              <a:t>toString</a:t>
            </a:r>
            <a:r>
              <a:rPr lang="es-CL" sz="800" b="1" dirty="0"/>
              <a:t>()</a:t>
            </a:r>
          </a:p>
          <a:p>
            <a:endParaRPr lang="es-CL" sz="800" b="1" dirty="0"/>
          </a:p>
          <a:p>
            <a:r>
              <a:rPr lang="es-CL" sz="800" b="1" dirty="0"/>
              <a:t>            </a:t>
            </a:r>
            <a:r>
              <a:rPr lang="es-CL" sz="800" b="1" dirty="0" err="1"/>
              <a:t>if</a:t>
            </a:r>
            <a:r>
              <a:rPr lang="es-CL" sz="800" b="1" dirty="0"/>
              <a:t>(</a:t>
            </a:r>
            <a:r>
              <a:rPr lang="es-CL" sz="800" b="1" dirty="0" err="1"/>
              <a:t>sprintDate</a:t>
            </a:r>
            <a:r>
              <a:rPr lang="es-CL" sz="800" b="1" dirty="0"/>
              <a:t> == "</a:t>
            </a:r>
            <a:r>
              <a:rPr lang="es-CL" sz="800" b="1" dirty="0" err="1"/>
              <a:t>null</a:t>
            </a:r>
            <a:r>
              <a:rPr lang="es-CL" sz="800" b="1" dirty="0"/>
              <a:t>" &amp;&amp; (status == "HISTORIA CREADA" || status == "EN REFINAMIENTO" || status == "LISTO PARA DESARROLLO")){</a:t>
            </a:r>
          </a:p>
          <a:p>
            <a:r>
              <a:rPr lang="es-CL" sz="800" b="1" dirty="0"/>
              <a:t>                </a:t>
            </a:r>
            <a:r>
              <a:rPr lang="es-CL" sz="800" b="1" dirty="0" err="1"/>
              <a:t>for</a:t>
            </a:r>
            <a:r>
              <a:rPr lang="es-CL" sz="800" b="1" dirty="0"/>
              <a:t>(</a:t>
            </a:r>
            <a:r>
              <a:rPr lang="es-CL" sz="800" b="1" dirty="0" err="1"/>
              <a:t>subTask</a:t>
            </a:r>
            <a:r>
              <a:rPr lang="es-CL" sz="800" b="1" dirty="0"/>
              <a:t> in </a:t>
            </a:r>
            <a:r>
              <a:rPr lang="es-CL" sz="800" b="1" dirty="0" err="1"/>
              <a:t>issue.getSubTaskObjects</a:t>
            </a:r>
            <a:r>
              <a:rPr lang="es-CL" sz="800" b="1" dirty="0"/>
              <a:t>()){</a:t>
            </a:r>
          </a:p>
          <a:p>
            <a:r>
              <a:rPr lang="es-CL" sz="800" b="1" dirty="0"/>
              <a:t>                    </a:t>
            </a:r>
            <a:r>
              <a:rPr lang="es-CL" sz="800" b="1" dirty="0" err="1"/>
              <a:t>for</a:t>
            </a:r>
            <a:r>
              <a:rPr lang="es-CL" sz="800" b="1" dirty="0"/>
              <a:t>(nombre in nombres){</a:t>
            </a:r>
          </a:p>
          <a:p>
            <a:r>
              <a:rPr lang="es-CL" sz="800" b="1" dirty="0"/>
              <a:t>                        </a:t>
            </a:r>
            <a:r>
              <a:rPr lang="es-CL" sz="800" b="1" dirty="0" err="1"/>
              <a:t>if</a:t>
            </a:r>
            <a:r>
              <a:rPr lang="es-CL" sz="800" b="1" dirty="0"/>
              <a:t>(</a:t>
            </a:r>
            <a:r>
              <a:rPr lang="es-CL" sz="800" b="1" dirty="0" err="1"/>
              <a:t>subTask.getSummary</a:t>
            </a:r>
            <a:r>
              <a:rPr lang="es-CL" sz="800" b="1" dirty="0"/>
              <a:t>() == nombre &amp;&amp; </a:t>
            </a:r>
            <a:r>
              <a:rPr lang="es-CL" sz="800" b="1" dirty="0" err="1"/>
              <a:t>subTask.getResolution</a:t>
            </a:r>
            <a:r>
              <a:rPr lang="es-CL" sz="800" b="1" dirty="0"/>
              <a:t>() != </a:t>
            </a:r>
            <a:r>
              <a:rPr lang="es-CL" sz="800" b="1" dirty="0" err="1"/>
              <a:t>null</a:t>
            </a:r>
            <a:r>
              <a:rPr lang="es-CL" sz="800" b="1" dirty="0"/>
              <a:t>){</a:t>
            </a:r>
          </a:p>
          <a:p>
            <a:r>
              <a:rPr lang="es-CL" sz="800" b="1" dirty="0"/>
              <a:t>                            </a:t>
            </a:r>
            <a:r>
              <a:rPr lang="es-CL" sz="800" b="1" dirty="0" err="1"/>
              <a:t>completedSubTasks</a:t>
            </a:r>
            <a:r>
              <a:rPr lang="es-CL" sz="800" b="1" dirty="0"/>
              <a:t>++</a:t>
            </a:r>
          </a:p>
          <a:p>
            <a:r>
              <a:rPr lang="es-CL" sz="800" b="1" dirty="0"/>
              <a:t>                            </a:t>
            </a:r>
            <a:r>
              <a:rPr lang="es-CL" sz="800" b="1" dirty="0" err="1"/>
              <a:t>subTaskNo</a:t>
            </a:r>
            <a:r>
              <a:rPr lang="es-CL" sz="800" b="1" dirty="0"/>
              <a:t>++</a:t>
            </a:r>
          </a:p>
          <a:p>
            <a:r>
              <a:rPr lang="es-CL" sz="800" b="1" dirty="0"/>
              <a:t>                        }</a:t>
            </a:r>
          </a:p>
          <a:p>
            <a:r>
              <a:rPr lang="es-CL" sz="800" b="1" dirty="0"/>
              <a:t>                    }</a:t>
            </a:r>
          </a:p>
          <a:p>
            <a:r>
              <a:rPr lang="es-CL" sz="800" b="1" dirty="0"/>
              <a:t>                }</a:t>
            </a:r>
          </a:p>
          <a:p>
            <a:r>
              <a:rPr lang="es-CL" sz="800" b="1" dirty="0"/>
              <a:t>            }</a:t>
            </a:r>
          </a:p>
          <a:p>
            <a:r>
              <a:rPr lang="es-CL" sz="800" b="1" dirty="0"/>
              <a:t>        }  </a:t>
            </a:r>
          </a:p>
          <a:p>
            <a:r>
              <a:rPr lang="es-CL" sz="800" b="1" dirty="0"/>
              <a:t>        </a:t>
            </a:r>
          </a:p>
          <a:p>
            <a:r>
              <a:rPr lang="es-CL" sz="800" b="1" dirty="0"/>
              <a:t>    }</a:t>
            </a:r>
          </a:p>
          <a:p>
            <a:r>
              <a:rPr lang="es-CL" sz="800" b="1" dirty="0"/>
              <a:t>        </a:t>
            </a:r>
            <a:r>
              <a:rPr lang="es-CL" sz="800" b="1" dirty="0" err="1"/>
              <a:t>def</a:t>
            </a:r>
            <a:r>
              <a:rPr lang="es-CL" sz="800" b="1" dirty="0"/>
              <a:t> </a:t>
            </a:r>
            <a:r>
              <a:rPr lang="es-CL" sz="800" b="1" dirty="0" err="1"/>
              <a:t>result</a:t>
            </a:r>
            <a:r>
              <a:rPr lang="es-CL" sz="800" b="1" dirty="0"/>
              <a:t> = (</a:t>
            </a:r>
            <a:r>
              <a:rPr lang="es-CL" sz="800" b="1" dirty="0" err="1"/>
              <a:t>completedSubTasks</a:t>
            </a:r>
            <a:r>
              <a:rPr lang="es-CL" sz="800" b="1" dirty="0"/>
              <a:t>*100) / 7</a:t>
            </a:r>
          </a:p>
          <a:p>
            <a:endParaRPr lang="es-CL" sz="800" b="1" dirty="0"/>
          </a:p>
          <a:p>
            <a:r>
              <a:rPr lang="es-CL" sz="800" b="1" dirty="0"/>
              <a:t>        </a:t>
            </a:r>
            <a:r>
              <a:rPr lang="es-CL" sz="800" b="1" dirty="0" err="1"/>
              <a:t>if</a:t>
            </a:r>
            <a:r>
              <a:rPr lang="es-CL" sz="800" b="1" dirty="0"/>
              <a:t>(</a:t>
            </a:r>
            <a:r>
              <a:rPr lang="es-CL" sz="800" b="1" dirty="0" err="1"/>
              <a:t>sprintDate</a:t>
            </a:r>
            <a:r>
              <a:rPr lang="es-CL" sz="800" b="1" dirty="0"/>
              <a:t> == "</a:t>
            </a:r>
            <a:r>
              <a:rPr lang="es-CL" sz="800" b="1" dirty="0" err="1"/>
              <a:t>null</a:t>
            </a:r>
            <a:r>
              <a:rPr lang="es-CL" sz="800" b="1" dirty="0"/>
              <a:t>" &amp;&amp; </a:t>
            </a:r>
            <a:r>
              <a:rPr lang="es-CL" sz="800" b="1" dirty="0" err="1"/>
              <a:t>result</a:t>
            </a:r>
            <a:r>
              <a:rPr lang="es-CL" sz="800" b="1" dirty="0"/>
              <a:t>==100 &amp;&amp; </a:t>
            </a:r>
            <a:r>
              <a:rPr lang="es-CL" sz="800" b="1" dirty="0" err="1"/>
              <a:t>subTaskNo</a:t>
            </a:r>
            <a:r>
              <a:rPr lang="es-CL" sz="800" b="1" dirty="0"/>
              <a:t> == 7 &amp;&amp; (status == "HISTORIA CREADA" || status == "EN REFINAMIENTO" || status == "LISTO PARA DESARROLLO")){</a:t>
            </a:r>
          </a:p>
          <a:p>
            <a:r>
              <a:rPr lang="es-CL" sz="800" b="1" dirty="0"/>
              <a:t>            </a:t>
            </a:r>
            <a:r>
              <a:rPr lang="es-CL" sz="800" b="1" dirty="0" err="1"/>
              <a:t>return</a:t>
            </a:r>
            <a:r>
              <a:rPr lang="es-CL" sz="800" b="1" dirty="0"/>
              <a:t> "DOR OK" </a:t>
            </a:r>
          </a:p>
          <a:p>
            <a:r>
              <a:rPr lang="es-CL" sz="800" b="1" dirty="0"/>
              <a:t>        }</a:t>
            </a:r>
            <a:r>
              <a:rPr lang="es-CL" sz="800" b="1" dirty="0" err="1"/>
              <a:t>else</a:t>
            </a:r>
            <a:r>
              <a:rPr lang="es-CL" sz="800" b="1" dirty="0"/>
              <a:t>{</a:t>
            </a:r>
          </a:p>
          <a:p>
            <a:r>
              <a:rPr lang="es-CL" sz="800" b="1" dirty="0"/>
              <a:t>            </a:t>
            </a:r>
            <a:r>
              <a:rPr lang="es-CL" sz="800" b="1" dirty="0" err="1"/>
              <a:t>if</a:t>
            </a:r>
            <a:r>
              <a:rPr lang="es-CL" sz="800" b="1" dirty="0"/>
              <a:t>(</a:t>
            </a:r>
            <a:r>
              <a:rPr lang="es-CL" sz="800" b="1" dirty="0" err="1"/>
              <a:t>sprintDate</a:t>
            </a:r>
            <a:r>
              <a:rPr lang="es-CL" sz="800" b="1" dirty="0"/>
              <a:t> == "</a:t>
            </a:r>
            <a:r>
              <a:rPr lang="es-CL" sz="800" b="1" dirty="0" err="1"/>
              <a:t>null</a:t>
            </a:r>
            <a:r>
              <a:rPr lang="es-CL" sz="800" b="1" dirty="0"/>
              <a:t>" &amp;&amp; </a:t>
            </a:r>
            <a:r>
              <a:rPr lang="es-CL" sz="800" b="1" dirty="0" err="1"/>
              <a:t>subTaskNo</a:t>
            </a:r>
            <a:r>
              <a:rPr lang="es-CL" sz="800" b="1" dirty="0"/>
              <a:t> &gt;= 0 &amp;&amp; </a:t>
            </a:r>
            <a:r>
              <a:rPr lang="es-CL" sz="800" b="1" dirty="0" err="1"/>
              <a:t>subTaskNo</a:t>
            </a:r>
            <a:r>
              <a:rPr lang="es-CL" sz="800" b="1" dirty="0"/>
              <a:t> &lt; 7 &amp;&amp; (status == "HISTORIA CREADA" || status == "EN REFINAMIENTO" || status == "LISTO PARA DESARROLLO")){</a:t>
            </a:r>
          </a:p>
          <a:p>
            <a:r>
              <a:rPr lang="es-CL" sz="800" b="1" dirty="0"/>
              <a:t>                </a:t>
            </a:r>
            <a:r>
              <a:rPr lang="es-CL" sz="800" b="1" dirty="0" err="1"/>
              <a:t>return</a:t>
            </a:r>
            <a:r>
              <a:rPr lang="es-CL" sz="800" b="1" dirty="0"/>
              <a:t> "DOR NOK"</a:t>
            </a:r>
          </a:p>
          <a:p>
            <a:r>
              <a:rPr lang="es-CL" sz="800" b="1" dirty="0"/>
              <a:t>            }</a:t>
            </a:r>
          </a:p>
          <a:p>
            <a:r>
              <a:rPr lang="es-CL" sz="800" b="1" dirty="0"/>
              <a:t>        }</a:t>
            </a:r>
          </a:p>
        </p:txBody>
      </p:sp>
      <p:sp>
        <p:nvSpPr>
          <p:cNvPr id="2" name="Rectángulo 1"/>
          <p:cNvSpPr/>
          <p:nvPr/>
        </p:nvSpPr>
        <p:spPr>
          <a:xfrm>
            <a:off x="2903621" y="124327"/>
            <a:ext cx="4608095" cy="1450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CuadroTexto 7"/>
          <p:cNvSpPr txBox="1"/>
          <p:nvPr/>
        </p:nvSpPr>
        <p:spPr>
          <a:xfrm>
            <a:off x="338996" y="495114"/>
            <a:ext cx="1396133" cy="646331"/>
          </a:xfrm>
          <a:prstGeom prst="rect">
            <a:avLst/>
          </a:prstGeom>
          <a:noFill/>
        </p:spPr>
        <p:txBody>
          <a:bodyPr wrap="square" rtlCol="0">
            <a:spAutoFit/>
          </a:bodyPr>
          <a:lstStyle/>
          <a:p>
            <a:r>
              <a:rPr lang="es-ES" dirty="0"/>
              <a:t>Librerías y </a:t>
            </a:r>
          </a:p>
          <a:p>
            <a:r>
              <a:rPr lang="es-ES" dirty="0"/>
              <a:t>Variables.</a:t>
            </a:r>
            <a:endParaRPr lang="es-CL" dirty="0"/>
          </a:p>
        </p:txBody>
      </p:sp>
      <p:sp>
        <p:nvSpPr>
          <p:cNvPr id="9" name="Flecha derecha 8"/>
          <p:cNvSpPr/>
          <p:nvPr/>
        </p:nvSpPr>
        <p:spPr>
          <a:xfrm>
            <a:off x="1672683" y="767204"/>
            <a:ext cx="1003610" cy="99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Rectángulo 9"/>
          <p:cNvSpPr/>
          <p:nvPr/>
        </p:nvSpPr>
        <p:spPr>
          <a:xfrm>
            <a:off x="2903621" y="1614697"/>
            <a:ext cx="8578673" cy="2542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CuadroTexto 10"/>
          <p:cNvSpPr txBox="1"/>
          <p:nvPr/>
        </p:nvSpPr>
        <p:spPr>
          <a:xfrm>
            <a:off x="401442" y="1413535"/>
            <a:ext cx="1396133" cy="646331"/>
          </a:xfrm>
          <a:prstGeom prst="rect">
            <a:avLst/>
          </a:prstGeom>
          <a:noFill/>
        </p:spPr>
        <p:txBody>
          <a:bodyPr wrap="square" rtlCol="0">
            <a:spAutoFit/>
          </a:bodyPr>
          <a:lstStyle/>
          <a:p>
            <a:r>
              <a:rPr lang="es-ES" dirty="0"/>
              <a:t>Nombres a Validar.</a:t>
            </a:r>
            <a:endParaRPr lang="es-CL" dirty="0"/>
          </a:p>
        </p:txBody>
      </p:sp>
      <p:sp>
        <p:nvSpPr>
          <p:cNvPr id="12" name="Flecha derecha 11"/>
          <p:cNvSpPr/>
          <p:nvPr/>
        </p:nvSpPr>
        <p:spPr>
          <a:xfrm>
            <a:off x="1735129" y="1685625"/>
            <a:ext cx="1003610" cy="99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ángulo 12"/>
          <p:cNvSpPr/>
          <p:nvPr/>
        </p:nvSpPr>
        <p:spPr>
          <a:xfrm>
            <a:off x="2894700" y="1932742"/>
            <a:ext cx="8751634" cy="4833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CuadroTexto 13"/>
          <p:cNvSpPr txBox="1"/>
          <p:nvPr/>
        </p:nvSpPr>
        <p:spPr>
          <a:xfrm>
            <a:off x="401442" y="3701765"/>
            <a:ext cx="1396133" cy="646331"/>
          </a:xfrm>
          <a:prstGeom prst="rect">
            <a:avLst/>
          </a:prstGeom>
          <a:noFill/>
        </p:spPr>
        <p:txBody>
          <a:bodyPr wrap="square" rtlCol="0">
            <a:spAutoFit/>
          </a:bodyPr>
          <a:lstStyle/>
          <a:p>
            <a:r>
              <a:rPr lang="es-ES" dirty="0"/>
              <a:t>Bloque con opciones.</a:t>
            </a:r>
            <a:endParaRPr lang="es-CL" dirty="0"/>
          </a:p>
        </p:txBody>
      </p:sp>
      <p:sp>
        <p:nvSpPr>
          <p:cNvPr id="15" name="Flecha derecha 14"/>
          <p:cNvSpPr/>
          <p:nvPr/>
        </p:nvSpPr>
        <p:spPr>
          <a:xfrm>
            <a:off x="1735129" y="3973855"/>
            <a:ext cx="1003610" cy="99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CuadroTexto 16"/>
          <p:cNvSpPr txBox="1"/>
          <p:nvPr/>
        </p:nvSpPr>
        <p:spPr>
          <a:xfrm>
            <a:off x="8247442" y="447407"/>
            <a:ext cx="1605775" cy="369332"/>
          </a:xfrm>
          <a:prstGeom prst="rect">
            <a:avLst/>
          </a:prstGeom>
          <a:noFill/>
        </p:spPr>
        <p:txBody>
          <a:bodyPr wrap="square" rtlCol="0">
            <a:spAutoFit/>
          </a:bodyPr>
          <a:lstStyle/>
          <a:p>
            <a:r>
              <a:rPr lang="es-ES" dirty="0" err="1"/>
              <a:t>Codigo</a:t>
            </a:r>
            <a:r>
              <a:rPr lang="es-ES" dirty="0"/>
              <a:t>:</a:t>
            </a:r>
            <a:endParaRPr lang="es-CL" dirty="0"/>
          </a:p>
        </p:txBody>
      </p:sp>
      <p:pic>
        <p:nvPicPr>
          <p:cNvPr id="18"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2"/>
          <a:srcRect l="8409" t="1400" r="1608" b="92482"/>
          <a:stretch/>
        </p:blipFill>
        <p:spPr>
          <a:xfrm>
            <a:off x="7620000" y="0"/>
            <a:ext cx="4572000" cy="190500"/>
          </a:xfrm>
          <a:prstGeom prst="rect">
            <a:avLst/>
          </a:prstGeom>
        </p:spPr>
      </p:pic>
      <p:sp>
        <p:nvSpPr>
          <p:cNvPr id="19" name="CuadroTexto 1"/>
          <p:cNvSpPr txBox="1"/>
          <p:nvPr/>
        </p:nvSpPr>
        <p:spPr>
          <a:xfrm>
            <a:off x="6806704" y="128506"/>
            <a:ext cx="5385296" cy="400110"/>
          </a:xfrm>
          <a:prstGeom prst="rect">
            <a:avLst/>
          </a:prstGeom>
          <a:noFill/>
        </p:spPr>
        <p:txBody>
          <a:bodyPr wrap="square" rtlCol="0">
            <a:spAutoFit/>
          </a:bodyPr>
          <a:lstStyle/>
          <a:p>
            <a:pPr algn="r"/>
            <a:r>
              <a:rPr lang="es-ES" sz="2000" b="1" dirty="0"/>
              <a:t>Salud del </a:t>
            </a:r>
            <a:r>
              <a:rPr lang="es-ES" sz="2000" b="1" dirty="0" err="1"/>
              <a:t>backlog</a:t>
            </a:r>
            <a:r>
              <a:rPr lang="es-ES" sz="2000" b="1" dirty="0"/>
              <a:t> (Tabla)</a:t>
            </a:r>
            <a:endParaRPr lang="en-US" sz="2000" b="1" dirty="0"/>
          </a:p>
        </p:txBody>
      </p:sp>
      <p:sp>
        <p:nvSpPr>
          <p:cNvPr id="20" name="19 CuadroTexto"/>
          <p:cNvSpPr txBox="1"/>
          <p:nvPr/>
        </p:nvSpPr>
        <p:spPr>
          <a:xfrm>
            <a:off x="7620000" y="-35555"/>
            <a:ext cx="3599543" cy="261610"/>
          </a:xfrm>
          <a:prstGeom prst="rect">
            <a:avLst/>
          </a:prstGeom>
          <a:noFill/>
        </p:spPr>
        <p:txBody>
          <a:bodyPr wrap="square" rtlCol="0">
            <a:spAutoFit/>
          </a:bodyPr>
          <a:lstStyle/>
          <a:p>
            <a:r>
              <a:rPr lang="es-CL" sz="1100" dirty="0" err="1">
                <a:solidFill>
                  <a:schemeClr val="bg1">
                    <a:lumMod val="95000"/>
                  </a:schemeClr>
                </a:solidFill>
              </a:rPr>
              <a:t>Dashboard</a:t>
            </a:r>
            <a:r>
              <a:rPr lang="es-CL" sz="1100" dirty="0">
                <a:solidFill>
                  <a:schemeClr val="bg1">
                    <a:lumMod val="95000"/>
                  </a:schemeClr>
                </a:solidFill>
              </a:rPr>
              <a:t> – Apunte técnico</a:t>
            </a:r>
          </a:p>
        </p:txBody>
      </p:sp>
    </p:spTree>
    <p:extLst>
      <p:ext uri="{BB962C8B-B14F-4D97-AF65-F5344CB8AC3E}">
        <p14:creationId xmlns:p14="http://schemas.microsoft.com/office/powerpoint/2010/main" val="3726310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2448" y="51544"/>
            <a:ext cx="4166094" cy="461665"/>
          </a:xfrm>
          <a:prstGeom prst="rect">
            <a:avLst/>
          </a:prstGeom>
          <a:noFill/>
        </p:spPr>
        <p:txBody>
          <a:bodyPr wrap="square" rtlCol="0">
            <a:spAutoFit/>
          </a:bodyPr>
          <a:lstStyle/>
          <a:p>
            <a:r>
              <a:rPr lang="es-ES" sz="2400" b="1" dirty="0"/>
              <a:t>Salud del </a:t>
            </a:r>
            <a:r>
              <a:rPr lang="es-ES" sz="2400" b="1" dirty="0" err="1"/>
              <a:t>backlog</a:t>
            </a:r>
            <a:r>
              <a:rPr lang="es-ES" sz="2400" b="1" dirty="0"/>
              <a:t> (tabla)</a:t>
            </a:r>
            <a:endParaRPr lang="en-US" sz="2400" b="1" dirty="0"/>
          </a:p>
        </p:txBody>
      </p:sp>
      <p:sp>
        <p:nvSpPr>
          <p:cNvPr id="5" name="CuadroTexto 4"/>
          <p:cNvSpPr txBox="1"/>
          <p:nvPr/>
        </p:nvSpPr>
        <p:spPr>
          <a:xfrm>
            <a:off x="62448" y="400245"/>
            <a:ext cx="2199019" cy="369332"/>
          </a:xfrm>
          <a:prstGeom prst="rect">
            <a:avLst/>
          </a:prstGeom>
          <a:noFill/>
        </p:spPr>
        <p:txBody>
          <a:bodyPr wrap="square" rtlCol="0">
            <a:spAutoFit/>
          </a:bodyPr>
          <a:lstStyle/>
          <a:p>
            <a:r>
              <a:rPr lang="es-ES" dirty="0"/>
              <a:t>Configuraciones:</a:t>
            </a:r>
            <a:endParaRPr lang="es-CL" dirty="0"/>
          </a:p>
        </p:txBody>
      </p:sp>
      <p:sp>
        <p:nvSpPr>
          <p:cNvPr id="6" name="CuadroTexto 5"/>
          <p:cNvSpPr txBox="1"/>
          <p:nvPr/>
        </p:nvSpPr>
        <p:spPr>
          <a:xfrm>
            <a:off x="740443" y="1231242"/>
            <a:ext cx="4389120" cy="646331"/>
          </a:xfrm>
          <a:prstGeom prst="rect">
            <a:avLst/>
          </a:prstGeom>
          <a:noFill/>
        </p:spPr>
        <p:txBody>
          <a:bodyPr wrap="square" rtlCol="0">
            <a:spAutoFit/>
          </a:bodyPr>
          <a:lstStyle/>
          <a:p>
            <a:r>
              <a:rPr lang="es-ES" dirty="0"/>
              <a:t>Contexto: Estándar por proyecto (Jira).</a:t>
            </a:r>
          </a:p>
          <a:p>
            <a:endParaRPr lang="es-ES" dirty="0"/>
          </a:p>
        </p:txBody>
      </p:sp>
      <p:sp>
        <p:nvSpPr>
          <p:cNvPr id="7" name="CuadroTexto 6"/>
          <p:cNvSpPr txBox="1"/>
          <p:nvPr/>
        </p:nvSpPr>
        <p:spPr>
          <a:xfrm>
            <a:off x="2341757" y="850097"/>
            <a:ext cx="999148" cy="369332"/>
          </a:xfrm>
          <a:prstGeom prst="rect">
            <a:avLst/>
          </a:prstGeom>
          <a:noFill/>
        </p:spPr>
        <p:txBody>
          <a:bodyPr wrap="square" rtlCol="0">
            <a:spAutoFit/>
          </a:bodyPr>
          <a:lstStyle/>
          <a:p>
            <a:r>
              <a:rPr lang="es-ES" b="1" dirty="0"/>
              <a:t>Jira</a:t>
            </a:r>
            <a:endParaRPr lang="es-CL" b="1" dirty="0"/>
          </a:p>
        </p:txBody>
      </p:sp>
      <p:sp>
        <p:nvSpPr>
          <p:cNvPr id="8" name="CuadroTexto 7"/>
          <p:cNvSpPr txBox="1"/>
          <p:nvPr/>
        </p:nvSpPr>
        <p:spPr>
          <a:xfrm>
            <a:off x="7854920" y="861910"/>
            <a:ext cx="999148" cy="369332"/>
          </a:xfrm>
          <a:prstGeom prst="rect">
            <a:avLst/>
          </a:prstGeom>
          <a:noFill/>
        </p:spPr>
        <p:txBody>
          <a:bodyPr wrap="square" rtlCol="0">
            <a:spAutoFit/>
          </a:bodyPr>
          <a:lstStyle/>
          <a:p>
            <a:r>
              <a:rPr lang="es-ES" b="1" dirty="0" err="1"/>
              <a:t>EazyBi</a:t>
            </a:r>
            <a:endParaRPr lang="es-CL" b="1" dirty="0"/>
          </a:p>
        </p:txBody>
      </p:sp>
      <p:sp>
        <p:nvSpPr>
          <p:cNvPr id="9" name="CuadroTexto 8"/>
          <p:cNvSpPr txBox="1"/>
          <p:nvPr/>
        </p:nvSpPr>
        <p:spPr>
          <a:xfrm>
            <a:off x="6275908" y="1231242"/>
            <a:ext cx="4875312" cy="1200329"/>
          </a:xfrm>
          <a:prstGeom prst="rect">
            <a:avLst/>
          </a:prstGeom>
          <a:noFill/>
        </p:spPr>
        <p:txBody>
          <a:bodyPr wrap="square" rtlCol="0">
            <a:spAutoFit/>
          </a:bodyPr>
          <a:lstStyle/>
          <a:p>
            <a:r>
              <a:rPr lang="es-ES" dirty="0" err="1"/>
              <a:t>Setting</a:t>
            </a:r>
            <a:r>
              <a:rPr lang="es-ES" dirty="0"/>
              <a:t>: Estándar (EBI) </a:t>
            </a:r>
          </a:p>
          <a:p>
            <a:r>
              <a:rPr lang="es-ES" dirty="0"/>
              <a:t>Importación: Dimensión y propiedad(EBI).</a:t>
            </a:r>
          </a:p>
          <a:p>
            <a:endParaRPr lang="es-ES" dirty="0"/>
          </a:p>
          <a:p>
            <a:endParaRPr lang="es-ES" dirty="0"/>
          </a:p>
        </p:txBody>
      </p:sp>
      <p:pic>
        <p:nvPicPr>
          <p:cNvPr id="11" name="Imagen 10"/>
          <p:cNvPicPr>
            <a:picLocks noChangeAspect="1"/>
          </p:cNvPicPr>
          <p:nvPr/>
        </p:nvPicPr>
        <p:blipFill>
          <a:blip r:embed="rId2"/>
          <a:stretch>
            <a:fillRect/>
          </a:stretch>
        </p:blipFill>
        <p:spPr>
          <a:xfrm>
            <a:off x="1123369" y="2556158"/>
            <a:ext cx="3209925" cy="1838325"/>
          </a:xfrm>
          <a:prstGeom prst="rect">
            <a:avLst/>
          </a:prstGeom>
        </p:spPr>
      </p:pic>
      <p:pic>
        <p:nvPicPr>
          <p:cNvPr id="12" name="Imagen 11"/>
          <p:cNvPicPr>
            <a:picLocks noChangeAspect="1"/>
          </p:cNvPicPr>
          <p:nvPr/>
        </p:nvPicPr>
        <p:blipFill>
          <a:blip r:embed="rId3"/>
          <a:stretch>
            <a:fillRect/>
          </a:stretch>
        </p:blipFill>
        <p:spPr>
          <a:xfrm>
            <a:off x="7988543" y="3220489"/>
            <a:ext cx="2988717" cy="2733214"/>
          </a:xfrm>
          <a:prstGeom prst="rect">
            <a:avLst/>
          </a:prstGeom>
        </p:spPr>
      </p:pic>
      <p:sp>
        <p:nvSpPr>
          <p:cNvPr id="13" name="Rectángulo 12"/>
          <p:cNvSpPr/>
          <p:nvPr/>
        </p:nvSpPr>
        <p:spPr>
          <a:xfrm>
            <a:off x="7988543" y="2020160"/>
            <a:ext cx="2813081" cy="1015663"/>
          </a:xfrm>
          <a:prstGeom prst="rect">
            <a:avLst/>
          </a:prstGeom>
        </p:spPr>
        <p:txBody>
          <a:bodyPr wrap="square">
            <a:spAutoFit/>
          </a:bodyPr>
          <a:lstStyle/>
          <a:p>
            <a:r>
              <a:rPr lang="es-CL" sz="1200" dirty="0"/>
              <a:t>#Campo calculado para tabla DOR</a:t>
            </a:r>
          </a:p>
          <a:p>
            <a:r>
              <a:rPr lang="es-CL" sz="1200" dirty="0"/>
              <a:t>[jira.customfield_21015]</a:t>
            </a:r>
          </a:p>
          <a:p>
            <a:r>
              <a:rPr lang="es-CL" sz="1200" dirty="0" err="1"/>
              <a:t>data_type</a:t>
            </a:r>
            <a:r>
              <a:rPr lang="es-CL" sz="1200" dirty="0"/>
              <a:t> = "</a:t>
            </a:r>
            <a:r>
              <a:rPr lang="es-CL" sz="1200" dirty="0" err="1"/>
              <a:t>string</a:t>
            </a:r>
            <a:r>
              <a:rPr lang="es-CL" sz="1200" dirty="0"/>
              <a:t>"</a:t>
            </a:r>
          </a:p>
          <a:p>
            <a:r>
              <a:rPr lang="es-CL" sz="1200" dirty="0" err="1"/>
              <a:t>name</a:t>
            </a:r>
            <a:r>
              <a:rPr lang="es-CL" sz="1200" dirty="0"/>
              <a:t> = "</a:t>
            </a:r>
            <a:r>
              <a:rPr lang="es-CL" sz="1200" dirty="0" err="1"/>
              <a:t>DOR_t</a:t>
            </a:r>
            <a:r>
              <a:rPr lang="es-CL" sz="1200" dirty="0"/>
              <a:t> OK"</a:t>
            </a:r>
          </a:p>
          <a:p>
            <a:r>
              <a:rPr lang="es-CL" sz="1200" dirty="0" err="1"/>
              <a:t>dimension</a:t>
            </a:r>
            <a:r>
              <a:rPr lang="es-CL" sz="1200" dirty="0"/>
              <a:t> = true</a:t>
            </a:r>
          </a:p>
        </p:txBody>
      </p:sp>
      <p:sp>
        <p:nvSpPr>
          <p:cNvPr id="14" name="CuadroTexto 13"/>
          <p:cNvSpPr txBox="1"/>
          <p:nvPr/>
        </p:nvSpPr>
        <p:spPr>
          <a:xfrm>
            <a:off x="6416342" y="2272032"/>
            <a:ext cx="1095120" cy="369332"/>
          </a:xfrm>
          <a:prstGeom prst="rect">
            <a:avLst/>
          </a:prstGeom>
          <a:noFill/>
        </p:spPr>
        <p:txBody>
          <a:bodyPr wrap="square" rtlCol="0">
            <a:spAutoFit/>
          </a:bodyPr>
          <a:lstStyle/>
          <a:p>
            <a:r>
              <a:rPr lang="es-ES" dirty="0" err="1"/>
              <a:t>Setting</a:t>
            </a:r>
            <a:endParaRPr lang="es-CL" dirty="0"/>
          </a:p>
        </p:txBody>
      </p:sp>
      <p:sp>
        <p:nvSpPr>
          <p:cNvPr id="15" name="Flecha derecha 14"/>
          <p:cNvSpPr/>
          <p:nvPr/>
        </p:nvSpPr>
        <p:spPr>
          <a:xfrm>
            <a:off x="7395488" y="2453328"/>
            <a:ext cx="421447" cy="1028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CuadroTexto 15"/>
          <p:cNvSpPr txBox="1"/>
          <p:nvPr/>
        </p:nvSpPr>
        <p:spPr>
          <a:xfrm>
            <a:off x="6416342" y="4649472"/>
            <a:ext cx="1095120" cy="369332"/>
          </a:xfrm>
          <a:prstGeom prst="rect">
            <a:avLst/>
          </a:prstGeom>
          <a:noFill/>
        </p:spPr>
        <p:txBody>
          <a:bodyPr wrap="square" rtlCol="0">
            <a:spAutoFit/>
          </a:bodyPr>
          <a:lstStyle/>
          <a:p>
            <a:r>
              <a:rPr lang="es-ES" dirty="0"/>
              <a:t>Campo</a:t>
            </a:r>
            <a:endParaRPr lang="es-CL" dirty="0"/>
          </a:p>
        </p:txBody>
      </p:sp>
      <p:sp>
        <p:nvSpPr>
          <p:cNvPr id="17" name="Flecha derecha 16"/>
          <p:cNvSpPr/>
          <p:nvPr/>
        </p:nvSpPr>
        <p:spPr>
          <a:xfrm>
            <a:off x="7395488" y="4830768"/>
            <a:ext cx="421447" cy="1028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8"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19" name="CuadroTexto 1"/>
          <p:cNvSpPr txBox="1"/>
          <p:nvPr/>
        </p:nvSpPr>
        <p:spPr>
          <a:xfrm>
            <a:off x="6806704" y="128506"/>
            <a:ext cx="5385296" cy="400110"/>
          </a:xfrm>
          <a:prstGeom prst="rect">
            <a:avLst/>
          </a:prstGeom>
          <a:noFill/>
        </p:spPr>
        <p:txBody>
          <a:bodyPr wrap="square" rtlCol="0">
            <a:spAutoFit/>
          </a:bodyPr>
          <a:lstStyle/>
          <a:p>
            <a:pPr algn="r"/>
            <a:r>
              <a:rPr lang="es-ES" sz="2000" b="1" dirty="0"/>
              <a:t>Salud del </a:t>
            </a:r>
            <a:r>
              <a:rPr lang="es-ES" sz="2000" b="1" dirty="0" err="1"/>
              <a:t>backlog</a:t>
            </a:r>
            <a:r>
              <a:rPr lang="es-ES" sz="2000" b="1" dirty="0"/>
              <a:t> (Tabla)</a:t>
            </a:r>
            <a:endParaRPr lang="en-US" sz="2000" b="1" dirty="0"/>
          </a:p>
        </p:txBody>
      </p:sp>
      <p:sp>
        <p:nvSpPr>
          <p:cNvPr id="20" name="19 CuadroTexto"/>
          <p:cNvSpPr txBox="1"/>
          <p:nvPr/>
        </p:nvSpPr>
        <p:spPr>
          <a:xfrm>
            <a:off x="7620000" y="-35555"/>
            <a:ext cx="3599543" cy="261610"/>
          </a:xfrm>
          <a:prstGeom prst="rect">
            <a:avLst/>
          </a:prstGeom>
          <a:noFill/>
        </p:spPr>
        <p:txBody>
          <a:bodyPr wrap="square" rtlCol="0">
            <a:spAutoFit/>
          </a:bodyPr>
          <a:lstStyle/>
          <a:p>
            <a:r>
              <a:rPr lang="es-CL" sz="1100" dirty="0" err="1">
                <a:solidFill>
                  <a:schemeClr val="bg1">
                    <a:lumMod val="95000"/>
                  </a:schemeClr>
                </a:solidFill>
              </a:rPr>
              <a:t>Dashboard</a:t>
            </a:r>
            <a:r>
              <a:rPr lang="es-CL" sz="1100" dirty="0">
                <a:solidFill>
                  <a:schemeClr val="bg1">
                    <a:lumMod val="95000"/>
                  </a:schemeClr>
                </a:solidFill>
              </a:rPr>
              <a:t> – Apunte técnico</a:t>
            </a:r>
          </a:p>
        </p:txBody>
      </p:sp>
    </p:spTree>
    <p:extLst>
      <p:ext uri="{BB962C8B-B14F-4D97-AF65-F5344CB8AC3E}">
        <p14:creationId xmlns:p14="http://schemas.microsoft.com/office/powerpoint/2010/main" val="1796701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E8E76C2F-DBB3-F64F-9D44-94BCEB356AC2}"/>
              </a:ext>
            </a:extLst>
          </p:cNvPr>
          <p:cNvSpPr txBox="1"/>
          <p:nvPr/>
        </p:nvSpPr>
        <p:spPr>
          <a:xfrm>
            <a:off x="779113" y="337344"/>
            <a:ext cx="2341538"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none" rtlCol="0">
            <a:spAutoFit/>
          </a:bodyPr>
          <a:lstStyle/>
          <a:p>
            <a:r>
              <a:rPr lang="es-CL" dirty="0"/>
              <a:t>Introducción - Desafíos</a:t>
            </a:r>
          </a:p>
        </p:txBody>
      </p:sp>
      <p:graphicFrame>
        <p:nvGraphicFramePr>
          <p:cNvPr id="9" name="Diagrama 8">
            <a:extLst>
              <a:ext uri="{FF2B5EF4-FFF2-40B4-BE49-F238E27FC236}">
                <a16:creationId xmlns:a16="http://schemas.microsoft.com/office/drawing/2014/main" id="{B764932F-7D4F-40B0-89F8-F96AE5F9EAB1}"/>
              </a:ext>
            </a:extLst>
          </p:cNvPr>
          <p:cNvGraphicFramePr/>
          <p:nvPr>
            <p:extLst>
              <p:ext uri="{D42A27DB-BD31-4B8C-83A1-F6EECF244321}">
                <p14:modId xmlns:p14="http://schemas.microsoft.com/office/powerpoint/2010/main" val="2882279034"/>
              </p:ext>
            </p:extLst>
          </p:nvPr>
        </p:nvGraphicFramePr>
        <p:xfrm>
          <a:off x="2958432" y="1850637"/>
          <a:ext cx="6558547" cy="420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8"/>
          <a:srcRect l="8409" t="1400" r="1608" b="92482"/>
          <a:stretch/>
        </p:blipFill>
        <p:spPr>
          <a:xfrm>
            <a:off x="7620000" y="0"/>
            <a:ext cx="4572000" cy="190500"/>
          </a:xfrm>
          <a:prstGeom prst="rect">
            <a:avLst/>
          </a:prstGeom>
        </p:spPr>
      </p:pic>
      <p:sp>
        <p:nvSpPr>
          <p:cNvPr id="6" name="5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Desafíos</a:t>
            </a:r>
          </a:p>
        </p:txBody>
      </p:sp>
    </p:spTree>
    <p:extLst>
      <p:ext uri="{BB962C8B-B14F-4D97-AF65-F5344CB8AC3E}">
        <p14:creationId xmlns:p14="http://schemas.microsoft.com/office/powerpoint/2010/main" val="2249146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CuadroTexto 4">
            <a:extLst>
              <a:ext uri="{FF2B5EF4-FFF2-40B4-BE49-F238E27FC236}">
                <a16:creationId xmlns:a16="http://schemas.microsoft.com/office/drawing/2014/main" id="{E8E76C2F-DBB3-F64F-9D44-94BCEB356AC2}"/>
              </a:ext>
            </a:extLst>
          </p:cNvPr>
          <p:cNvSpPr txBox="1"/>
          <p:nvPr/>
        </p:nvSpPr>
        <p:spPr>
          <a:xfrm>
            <a:off x="640079" y="2053641"/>
            <a:ext cx="3669161" cy="27600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rgbClr val="FFFFFF"/>
                </a:solidFill>
                <a:latin typeface="+mj-lt"/>
                <a:ea typeface="+mj-ea"/>
                <a:cs typeface="+mj-cs"/>
              </a:rPr>
              <a:t>Introducción - Herramientas</a:t>
            </a:r>
          </a:p>
        </p:txBody>
      </p:sp>
      <p:sp>
        <p:nvSpPr>
          <p:cNvPr id="4" name="CuadroTexto 3">
            <a:extLst>
              <a:ext uri="{FF2B5EF4-FFF2-40B4-BE49-F238E27FC236}">
                <a16:creationId xmlns:a16="http://schemas.microsoft.com/office/drawing/2014/main" id="{EF87E839-D5AF-1E4D-B654-87B0343E138B}"/>
              </a:ext>
            </a:extLst>
          </p:cNvPr>
          <p:cNvSpPr txBox="1"/>
          <p:nvPr/>
        </p:nvSpPr>
        <p:spPr>
          <a:xfrm>
            <a:off x="6090574" y="801866"/>
            <a:ext cx="5306084" cy="5230634"/>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400">
                <a:solidFill>
                  <a:srgbClr val="000000"/>
                </a:solidFill>
              </a:rPr>
              <a:t>Jira Core</a:t>
            </a:r>
          </a:p>
          <a:p>
            <a:pPr marL="285750" indent="-228600">
              <a:lnSpc>
                <a:spcPct val="90000"/>
              </a:lnSpc>
              <a:spcAft>
                <a:spcPts val="600"/>
              </a:spcAft>
              <a:buFont typeface="Arial" panose="020B0604020202020204" pitchFamily="34" charset="0"/>
              <a:buChar char="•"/>
            </a:pPr>
            <a:r>
              <a:rPr lang="en-US" sz="2400">
                <a:solidFill>
                  <a:srgbClr val="000000"/>
                </a:solidFill>
              </a:rPr>
              <a:t>Jira Software</a:t>
            </a:r>
          </a:p>
          <a:p>
            <a:pPr marL="285750" indent="-228600">
              <a:lnSpc>
                <a:spcPct val="90000"/>
              </a:lnSpc>
              <a:spcAft>
                <a:spcPts val="600"/>
              </a:spcAft>
              <a:buFont typeface="Arial" panose="020B0604020202020204" pitchFamily="34" charset="0"/>
              <a:buChar char="•"/>
            </a:pPr>
            <a:r>
              <a:rPr lang="en-US" sz="2400">
                <a:solidFill>
                  <a:srgbClr val="000000"/>
                </a:solidFill>
              </a:rPr>
              <a:t>EazyBi</a:t>
            </a:r>
          </a:p>
        </p:txBody>
      </p:sp>
      <p:pic>
        <p:nvPicPr>
          <p:cNvPr id="7"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8" name="7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a:t>
            </a:r>
          </a:p>
        </p:txBody>
      </p:sp>
    </p:spTree>
    <p:extLst>
      <p:ext uri="{BB962C8B-B14F-4D97-AF65-F5344CB8AC3E}">
        <p14:creationId xmlns:p14="http://schemas.microsoft.com/office/powerpoint/2010/main" val="1646669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6">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CuadroTexto 13">
            <a:extLst>
              <a:ext uri="{FF2B5EF4-FFF2-40B4-BE49-F238E27FC236}">
                <a16:creationId xmlns:a16="http://schemas.microsoft.com/office/drawing/2014/main" id="{89AE0282-8B6F-7941-A4E8-BD8E4C550AA3}"/>
              </a:ext>
            </a:extLst>
          </p:cNvPr>
          <p:cNvSpPr txBox="1"/>
          <p:nvPr/>
        </p:nvSpPr>
        <p:spPr>
          <a:xfrm>
            <a:off x="958506" y="800392"/>
            <a:ext cx="10264697" cy="121210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ctr">
            <a:normAutofit/>
          </a:bodyPr>
          <a:lstStyle/>
          <a:p>
            <a:pPr>
              <a:lnSpc>
                <a:spcPct val="90000"/>
              </a:lnSpc>
              <a:spcBef>
                <a:spcPct val="0"/>
              </a:spcBef>
              <a:spcAft>
                <a:spcPts val="600"/>
              </a:spcAft>
            </a:pPr>
            <a:r>
              <a:rPr lang="en-US" sz="4000" kern="1200" spc="-24">
                <a:solidFill>
                  <a:srgbClr val="FFFFFF"/>
                </a:solidFill>
                <a:latin typeface="+mj-lt"/>
                <a:ea typeface="+mj-ea"/>
                <a:cs typeface="+mj-cs"/>
                <a:sym typeface="Circular Pro"/>
              </a:rPr>
              <a:t>Proyecto Jira</a:t>
            </a:r>
          </a:p>
        </p:txBody>
      </p:sp>
      <p:sp>
        <p:nvSpPr>
          <p:cNvPr id="22" name="CuadroTexto 21">
            <a:extLst>
              <a:ext uri="{FF2B5EF4-FFF2-40B4-BE49-F238E27FC236}">
                <a16:creationId xmlns:a16="http://schemas.microsoft.com/office/drawing/2014/main" id="{37CAD2F5-9D41-284C-BFA4-BE774B485E32}"/>
              </a:ext>
            </a:extLst>
          </p:cNvPr>
          <p:cNvSpPr txBox="1"/>
          <p:nvPr/>
        </p:nvSpPr>
        <p:spPr>
          <a:xfrm>
            <a:off x="1367624" y="2490436"/>
            <a:ext cx="9708995" cy="356717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ctr">
            <a:normAutofit/>
          </a:bodyPr>
          <a:lstStyle/>
          <a:p>
            <a:pPr indent="-228600">
              <a:lnSpc>
                <a:spcPct val="90000"/>
              </a:lnSpc>
              <a:spcAft>
                <a:spcPts val="600"/>
              </a:spcAft>
              <a:buFont typeface="Arial" panose="020B0604020202020204" pitchFamily="34" charset="0"/>
              <a:buChar char="•"/>
            </a:pPr>
            <a:r>
              <a:rPr lang="en-US" sz="2400" dirty="0"/>
              <a:t>Un </a:t>
            </a:r>
            <a:r>
              <a:rPr lang="en-US" sz="2400" dirty="0" err="1"/>
              <a:t>proyecto</a:t>
            </a:r>
            <a:r>
              <a:rPr lang="en-US" sz="2400" dirty="0"/>
              <a:t> </a:t>
            </a:r>
            <a:r>
              <a:rPr lang="en-US" sz="2400" dirty="0" err="1"/>
              <a:t>jira</a:t>
            </a:r>
            <a:r>
              <a:rPr lang="en-US" sz="2400" dirty="0"/>
              <a:t> </a:t>
            </a:r>
            <a:r>
              <a:rPr lang="en-US" sz="2400" dirty="0" err="1"/>
              <a:t>es</a:t>
            </a:r>
            <a:r>
              <a:rPr lang="en-US" sz="2400" dirty="0"/>
              <a:t> un </a:t>
            </a:r>
            <a:r>
              <a:rPr lang="en-US" sz="2400" dirty="0" err="1"/>
              <a:t>conjunto</a:t>
            </a:r>
            <a:r>
              <a:rPr lang="en-US" sz="2400" dirty="0"/>
              <a:t> de “Issues”. Un </a:t>
            </a:r>
            <a:r>
              <a:rPr lang="en-US" sz="2400" dirty="0" err="1"/>
              <a:t>equipo</a:t>
            </a:r>
            <a:r>
              <a:rPr lang="en-US" sz="2400" dirty="0"/>
              <a:t> </a:t>
            </a:r>
            <a:r>
              <a:rPr lang="en-US" sz="2400" dirty="0" err="1"/>
              <a:t>podría</a:t>
            </a:r>
            <a:r>
              <a:rPr lang="en-US" sz="2400" dirty="0"/>
              <a:t> </a:t>
            </a:r>
            <a:r>
              <a:rPr lang="en-US" sz="2400" dirty="0" err="1"/>
              <a:t>usar</a:t>
            </a:r>
            <a:r>
              <a:rPr lang="en-US" sz="2400" dirty="0"/>
              <a:t> un </a:t>
            </a:r>
            <a:r>
              <a:rPr lang="en-US" sz="2400" dirty="0" err="1"/>
              <a:t>projecto</a:t>
            </a:r>
            <a:r>
              <a:rPr lang="en-US" sz="2400" dirty="0"/>
              <a:t> de Jira para </a:t>
            </a:r>
            <a:r>
              <a:rPr lang="en-US" sz="2400" dirty="0" err="1"/>
              <a:t>coordinar</a:t>
            </a:r>
            <a:r>
              <a:rPr lang="en-US" sz="2400" dirty="0"/>
              <a:t> el </a:t>
            </a:r>
            <a:r>
              <a:rPr lang="en-US" sz="2400" dirty="0" err="1"/>
              <a:t>desarrollo</a:t>
            </a:r>
            <a:r>
              <a:rPr lang="en-US" sz="2400" dirty="0"/>
              <a:t> de un </a:t>
            </a:r>
            <a:r>
              <a:rPr lang="en-US" sz="2400" dirty="0" err="1"/>
              <a:t>producto</a:t>
            </a:r>
            <a:r>
              <a:rPr lang="en-US" sz="2400" dirty="0"/>
              <a:t>, </a:t>
            </a:r>
            <a:r>
              <a:rPr lang="en-US" sz="2400" dirty="0" err="1"/>
              <a:t>dar</a:t>
            </a:r>
            <a:r>
              <a:rPr lang="en-US" sz="2400" dirty="0"/>
              <a:t> </a:t>
            </a:r>
            <a:r>
              <a:rPr lang="en-US" sz="2400" dirty="0" err="1"/>
              <a:t>seguimiento</a:t>
            </a:r>
            <a:r>
              <a:rPr lang="en-US" sz="2400" dirty="0"/>
              <a:t> a un </a:t>
            </a:r>
            <a:r>
              <a:rPr lang="en-US" sz="2400" dirty="0" err="1"/>
              <a:t>proyecto</a:t>
            </a:r>
            <a:r>
              <a:rPr lang="en-US" sz="2400" dirty="0"/>
              <a:t>, </a:t>
            </a:r>
            <a:r>
              <a:rPr lang="en-US" sz="2400" dirty="0" err="1"/>
              <a:t>administrar</a:t>
            </a:r>
            <a:r>
              <a:rPr lang="en-US" sz="2400" dirty="0"/>
              <a:t> </a:t>
            </a:r>
            <a:r>
              <a:rPr lang="en-US" sz="2400" dirty="0" err="1"/>
              <a:t>una</a:t>
            </a:r>
            <a:r>
              <a:rPr lang="en-US" sz="2400" dirty="0"/>
              <a:t> mesa de </a:t>
            </a:r>
            <a:r>
              <a:rPr lang="en-US" sz="2400" dirty="0" err="1"/>
              <a:t>ayuda</a:t>
            </a:r>
            <a:r>
              <a:rPr lang="en-US" sz="2400" dirty="0"/>
              <a:t> y mucho </a:t>
            </a:r>
            <a:r>
              <a:rPr lang="en-US" sz="2400" dirty="0" err="1"/>
              <a:t>más</a:t>
            </a:r>
            <a:r>
              <a:rPr lang="en-US" sz="2400" dirty="0"/>
              <a:t> </a:t>
            </a:r>
            <a:r>
              <a:rPr lang="en-US" sz="2400" dirty="0" err="1"/>
              <a:t>dependiendo</a:t>
            </a:r>
            <a:r>
              <a:rPr lang="en-US" sz="2400" dirty="0"/>
              <a:t> del </a:t>
            </a:r>
            <a:r>
              <a:rPr lang="en-US" sz="2400" dirty="0" err="1"/>
              <a:t>requerimeinto</a:t>
            </a:r>
            <a:r>
              <a:rPr lang="en-US" sz="2400" dirty="0"/>
              <a:t> </a:t>
            </a:r>
            <a:r>
              <a:rPr lang="en-US" sz="2400" dirty="0" err="1"/>
              <a:t>en</a:t>
            </a:r>
            <a:r>
              <a:rPr lang="en-US" sz="2400" dirty="0"/>
              <a:t> particular. Un </a:t>
            </a:r>
            <a:r>
              <a:rPr lang="en-US" sz="2400" dirty="0" err="1"/>
              <a:t>proyecto</a:t>
            </a:r>
            <a:r>
              <a:rPr lang="en-US" sz="2400" dirty="0"/>
              <a:t> Jira </a:t>
            </a:r>
            <a:r>
              <a:rPr lang="en-US" sz="2400" dirty="0" err="1"/>
              <a:t>también</a:t>
            </a:r>
            <a:r>
              <a:rPr lang="en-US" sz="2400" dirty="0"/>
              <a:t> </a:t>
            </a:r>
            <a:r>
              <a:rPr lang="en-US" sz="2400" dirty="0" err="1"/>
              <a:t>puede</a:t>
            </a:r>
            <a:r>
              <a:rPr lang="en-US" sz="2400" dirty="0"/>
              <a:t> </a:t>
            </a:r>
            <a:r>
              <a:rPr lang="en-US" sz="2400" dirty="0" err="1"/>
              <a:t>ser</a:t>
            </a:r>
            <a:r>
              <a:rPr lang="en-US" sz="2400" dirty="0"/>
              <a:t> </a:t>
            </a:r>
            <a:r>
              <a:rPr lang="en-US" sz="2400" dirty="0" err="1"/>
              <a:t>configurado</a:t>
            </a:r>
            <a:r>
              <a:rPr lang="en-US" sz="2400" dirty="0"/>
              <a:t> y </a:t>
            </a:r>
            <a:r>
              <a:rPr lang="en-US" sz="2400" dirty="0" err="1"/>
              <a:t>personalizado</a:t>
            </a:r>
            <a:r>
              <a:rPr lang="en-US" sz="2400" dirty="0"/>
              <a:t> para </a:t>
            </a:r>
            <a:r>
              <a:rPr lang="en-US" sz="2400" dirty="0" err="1"/>
              <a:t>adaptarse</a:t>
            </a:r>
            <a:r>
              <a:rPr lang="en-US" sz="2400" dirty="0"/>
              <a:t> a las </a:t>
            </a:r>
            <a:r>
              <a:rPr lang="en-US" sz="2400" dirty="0" err="1"/>
              <a:t>necesidades</a:t>
            </a:r>
            <a:r>
              <a:rPr lang="en-US" sz="2400" dirty="0"/>
              <a:t> del </a:t>
            </a:r>
            <a:r>
              <a:rPr lang="en-US" sz="2400" dirty="0" err="1"/>
              <a:t>usuario</a:t>
            </a:r>
            <a:r>
              <a:rPr lang="en-US" sz="2400" dirty="0"/>
              <a:t> y </a:t>
            </a:r>
            <a:r>
              <a:rPr lang="en-US" sz="2400" dirty="0" err="1"/>
              <a:t>su</a:t>
            </a:r>
            <a:r>
              <a:rPr lang="en-US" sz="2400" dirty="0"/>
              <a:t> </a:t>
            </a:r>
            <a:r>
              <a:rPr lang="en-US" sz="2400" dirty="0" err="1"/>
              <a:t>equipo</a:t>
            </a:r>
            <a:r>
              <a:rPr lang="en-US" sz="2400" dirty="0"/>
              <a:t>.</a:t>
            </a:r>
          </a:p>
          <a:p>
            <a:pPr indent="-228600">
              <a:lnSpc>
                <a:spcPct val="90000"/>
              </a:lnSpc>
              <a:spcAft>
                <a:spcPts val="600"/>
              </a:spcAft>
              <a:buFont typeface="Arial" panose="020B0604020202020204" pitchFamily="34" charset="0"/>
              <a:buChar char="•"/>
            </a:pPr>
            <a:r>
              <a:rPr lang="en-US" sz="2400" spc="-24" dirty="0">
                <a:sym typeface="Circular Pro"/>
              </a:rPr>
              <a:t>Con el </a:t>
            </a:r>
            <a:r>
              <a:rPr lang="en-US" sz="2400" spc="-24" dirty="0" err="1">
                <a:sym typeface="Circular Pro"/>
              </a:rPr>
              <a:t>objeto</a:t>
            </a:r>
            <a:r>
              <a:rPr lang="en-US" sz="2400" spc="-24" dirty="0">
                <a:sym typeface="Circular Pro"/>
              </a:rPr>
              <a:t> de  </a:t>
            </a:r>
            <a:r>
              <a:rPr lang="en-US" sz="2400" spc="-24" dirty="0" err="1">
                <a:sym typeface="Circular Pro"/>
              </a:rPr>
              <a:t>guiar</a:t>
            </a:r>
            <a:r>
              <a:rPr lang="en-US" sz="2400" spc="-24" dirty="0">
                <a:sym typeface="Circular Pro"/>
              </a:rPr>
              <a:t> a las </a:t>
            </a:r>
            <a:r>
              <a:rPr lang="en-US" sz="2400" spc="-24" dirty="0" err="1">
                <a:sym typeface="Circular Pro"/>
              </a:rPr>
              <a:t>fábricas</a:t>
            </a:r>
            <a:r>
              <a:rPr lang="en-US" sz="2400" spc="-24" dirty="0">
                <a:sym typeface="Circular Pro"/>
              </a:rPr>
              <a:t> se </a:t>
            </a:r>
            <a:r>
              <a:rPr lang="en-US" sz="2400" spc="-24" dirty="0" err="1">
                <a:sym typeface="Circular Pro"/>
              </a:rPr>
              <a:t>creó</a:t>
            </a:r>
            <a:r>
              <a:rPr lang="en-US" sz="2400" spc="-24" dirty="0">
                <a:sym typeface="Circular Pro"/>
              </a:rPr>
              <a:t> un </a:t>
            </a:r>
            <a:r>
              <a:rPr lang="en-US" sz="2400" spc="-24" dirty="0" err="1">
                <a:sym typeface="Circular Pro"/>
              </a:rPr>
              <a:t>documento</a:t>
            </a:r>
            <a:r>
              <a:rPr lang="en-US" sz="2400" spc="-24" dirty="0">
                <a:sym typeface="Circular Pro"/>
              </a:rPr>
              <a:t> de </a:t>
            </a:r>
            <a:r>
              <a:rPr lang="en-US" sz="2400" spc="-24" dirty="0" err="1">
                <a:sym typeface="Circular Pro"/>
              </a:rPr>
              <a:t>adherencia</a:t>
            </a:r>
            <a:r>
              <a:rPr lang="en-US" sz="2400" spc="-24" dirty="0">
                <a:sym typeface="Circular Pro"/>
              </a:rPr>
              <a:t> que </a:t>
            </a:r>
            <a:r>
              <a:rPr lang="en-US" sz="2400" spc="-24" dirty="0" err="1">
                <a:sym typeface="Circular Pro"/>
              </a:rPr>
              <a:t>reune</a:t>
            </a:r>
            <a:r>
              <a:rPr lang="en-US" sz="2400" spc="-24" dirty="0">
                <a:sym typeface="Circular Pro"/>
              </a:rPr>
              <a:t> un </a:t>
            </a:r>
            <a:r>
              <a:rPr lang="en-US" sz="2400" spc="-24" dirty="0" err="1">
                <a:sym typeface="Circular Pro"/>
              </a:rPr>
              <a:t>conjunto</a:t>
            </a:r>
            <a:r>
              <a:rPr lang="en-US" sz="2400" spc="-24" dirty="0">
                <a:sym typeface="Circular Pro"/>
              </a:rPr>
              <a:t> de </a:t>
            </a:r>
            <a:r>
              <a:rPr lang="en-US" sz="2400" spc="-24" dirty="0" err="1">
                <a:sym typeface="Circular Pro"/>
              </a:rPr>
              <a:t>acciones</a:t>
            </a:r>
            <a:r>
              <a:rPr lang="en-US" sz="2400" spc="-24" dirty="0">
                <a:sym typeface="Circular Pro"/>
              </a:rPr>
              <a:t> a </a:t>
            </a:r>
            <a:r>
              <a:rPr lang="en-US" sz="2400" spc="-24" dirty="0" err="1">
                <a:sym typeface="Circular Pro"/>
              </a:rPr>
              <a:t>aplicar</a:t>
            </a:r>
            <a:r>
              <a:rPr lang="en-US" sz="2400" spc="-24" dirty="0">
                <a:sym typeface="Circular Pro"/>
              </a:rPr>
              <a:t> (</a:t>
            </a:r>
            <a:r>
              <a:rPr lang="en-US" sz="2400" spc="-24" dirty="0" err="1">
                <a:sym typeface="Circular Pro"/>
              </a:rPr>
              <a:t>buenas</a:t>
            </a:r>
            <a:r>
              <a:rPr lang="en-US" sz="2400" spc="-24" dirty="0">
                <a:sym typeface="Circular Pro"/>
              </a:rPr>
              <a:t> </a:t>
            </a:r>
            <a:r>
              <a:rPr lang="en-US" sz="2400" spc="-24" dirty="0" err="1">
                <a:sym typeface="Circular Pro"/>
              </a:rPr>
              <a:t>prácticas</a:t>
            </a:r>
            <a:r>
              <a:rPr lang="en-US" sz="2400" spc="-24" dirty="0">
                <a:sym typeface="Circular Pro"/>
              </a:rPr>
              <a:t>) </a:t>
            </a:r>
            <a:r>
              <a:rPr lang="en-US" sz="2400" spc="-24" dirty="0" err="1">
                <a:sym typeface="Circular Pro"/>
              </a:rPr>
              <a:t>en</a:t>
            </a:r>
            <a:r>
              <a:rPr lang="en-US" sz="2400" spc="-24" dirty="0">
                <a:sym typeface="Circular Pro"/>
              </a:rPr>
              <a:t> Jira para </a:t>
            </a:r>
            <a:r>
              <a:rPr lang="en-US" sz="2400" spc="-24" dirty="0" err="1">
                <a:sym typeface="Circular Pro"/>
              </a:rPr>
              <a:t>operar</a:t>
            </a:r>
            <a:r>
              <a:rPr lang="en-US" sz="2400" spc="-24" dirty="0">
                <a:sym typeface="Circular Pro"/>
              </a:rPr>
              <a:t> </a:t>
            </a:r>
            <a:r>
              <a:rPr lang="en-US" sz="2400" spc="-24" dirty="0" err="1">
                <a:sym typeface="Circular Pro"/>
              </a:rPr>
              <a:t>correctamente</a:t>
            </a:r>
            <a:r>
              <a:rPr lang="en-US" sz="2400" spc="-24" dirty="0">
                <a:sym typeface="Circular Pro"/>
              </a:rPr>
              <a:t> </a:t>
            </a:r>
            <a:r>
              <a:rPr lang="en-US" sz="2400" spc="-24" dirty="0" err="1">
                <a:sym typeface="Circular Pro"/>
              </a:rPr>
              <a:t>en</a:t>
            </a:r>
            <a:r>
              <a:rPr lang="en-US" sz="2400" spc="-24" dirty="0">
                <a:sym typeface="Circular Pro"/>
              </a:rPr>
              <a:t> </a:t>
            </a:r>
            <a:r>
              <a:rPr lang="en-US" sz="2400" spc="-24" dirty="0" err="1">
                <a:sym typeface="Circular Pro"/>
              </a:rPr>
              <a:t>este</a:t>
            </a:r>
            <a:r>
              <a:rPr lang="en-US" sz="2400" spc="-24" dirty="0">
                <a:sym typeface="Circular Pro"/>
              </a:rPr>
              <a:t> </a:t>
            </a:r>
            <a:r>
              <a:rPr lang="en-US" sz="2400" spc="-24" dirty="0" err="1">
                <a:sym typeface="Circular Pro"/>
              </a:rPr>
              <a:t>ecosistema</a:t>
            </a:r>
            <a:r>
              <a:rPr lang="en-US" sz="2400" spc="-24" dirty="0">
                <a:sym typeface="Circular Pro"/>
              </a:rPr>
              <a:t>.</a:t>
            </a:r>
          </a:p>
        </p:txBody>
      </p:sp>
      <p:pic>
        <p:nvPicPr>
          <p:cNvPr id="10"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3"/>
          <a:srcRect l="8409" t="1400" r="1608" b="92482"/>
          <a:stretch/>
        </p:blipFill>
        <p:spPr>
          <a:xfrm>
            <a:off x="7620000" y="0"/>
            <a:ext cx="4572000" cy="190500"/>
          </a:xfrm>
          <a:prstGeom prst="rect">
            <a:avLst/>
          </a:prstGeom>
        </p:spPr>
      </p:pic>
      <p:sp>
        <p:nvSpPr>
          <p:cNvPr id="11" name="10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Jira</a:t>
            </a:r>
          </a:p>
        </p:txBody>
      </p:sp>
    </p:spTree>
    <p:extLst>
      <p:ext uri="{BB962C8B-B14F-4D97-AF65-F5344CB8AC3E}">
        <p14:creationId xmlns:p14="http://schemas.microsoft.com/office/powerpoint/2010/main" val="137481981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Shape 15">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uadroTexto 4">
            <a:extLst>
              <a:ext uri="{FF2B5EF4-FFF2-40B4-BE49-F238E27FC236}">
                <a16:creationId xmlns:a16="http://schemas.microsoft.com/office/drawing/2014/main" id="{E8E76C2F-DBB3-F64F-9D44-94BCEB356AC2}"/>
              </a:ext>
            </a:extLst>
          </p:cNvPr>
          <p:cNvSpPr txBox="1"/>
          <p:nvPr/>
        </p:nvSpPr>
        <p:spPr>
          <a:xfrm>
            <a:off x="934872" y="982272"/>
            <a:ext cx="3388419" cy="45609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Proyectos - Categoría de Proyectos </a:t>
            </a:r>
          </a:p>
        </p:txBody>
      </p:sp>
      <p:sp>
        <p:nvSpPr>
          <p:cNvPr id="18"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CuadroTexto 1">
            <a:extLst>
              <a:ext uri="{FF2B5EF4-FFF2-40B4-BE49-F238E27FC236}">
                <a16:creationId xmlns:a16="http://schemas.microsoft.com/office/drawing/2014/main" id="{DE432FF4-3C0A-454F-8839-D06C3D3D4559}"/>
              </a:ext>
            </a:extLst>
          </p:cNvPr>
          <p:cNvSpPr txBox="1"/>
          <p:nvPr/>
        </p:nvSpPr>
        <p:spPr>
          <a:xfrm>
            <a:off x="5221862" y="1719618"/>
            <a:ext cx="5948831" cy="433462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a:solidFill>
                  <a:srgbClr val="FEFFFF"/>
                </a:solidFill>
              </a:rPr>
              <a:t>Al solicitar la creación del proyecto en Jira, el Project Lead debe indicar el campo “Categoría de Proyecto”.</a:t>
            </a:r>
          </a:p>
          <a:p>
            <a:pPr indent="-228600">
              <a:lnSpc>
                <a:spcPct val="90000"/>
              </a:lnSpc>
              <a:spcAft>
                <a:spcPts val="600"/>
              </a:spcAft>
              <a:buFont typeface="Arial" panose="020B0604020202020204" pitchFamily="34" charset="0"/>
              <a:buChar char="•"/>
            </a:pPr>
            <a:endParaRPr lang="en-US" sz="2400">
              <a:solidFill>
                <a:srgbClr val="FEFFFF"/>
              </a:solidFill>
            </a:endParaRPr>
          </a:p>
        </p:txBody>
      </p:sp>
      <p:pic>
        <p:nvPicPr>
          <p:cNvPr id="9"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2"/>
          <a:srcRect l="8409" t="1400" r="1608" b="92482"/>
          <a:stretch/>
        </p:blipFill>
        <p:spPr>
          <a:xfrm>
            <a:off x="7620000" y="0"/>
            <a:ext cx="4572000" cy="190500"/>
          </a:xfrm>
          <a:prstGeom prst="rect">
            <a:avLst/>
          </a:prstGeom>
        </p:spPr>
      </p:pic>
      <p:sp>
        <p:nvSpPr>
          <p:cNvPr id="19" name="18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Jira : Buena práctica</a:t>
            </a:r>
          </a:p>
        </p:txBody>
      </p:sp>
    </p:spTree>
    <p:extLst>
      <p:ext uri="{BB962C8B-B14F-4D97-AF65-F5344CB8AC3E}">
        <p14:creationId xmlns:p14="http://schemas.microsoft.com/office/powerpoint/2010/main" val="2244299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descr="Interfaz de usuario gráfica, Aplicación&#10;&#10;Descripción generada automáticamente">
            <a:extLst>
              <a:ext uri="{FF2B5EF4-FFF2-40B4-BE49-F238E27FC236}">
                <a16:creationId xmlns:a16="http://schemas.microsoft.com/office/drawing/2014/main" id="{2A6D64D1-CF1A-564E-ABAC-DBF1CCCF9224}"/>
              </a:ext>
            </a:extLst>
          </p:cNvPr>
          <p:cNvPicPr>
            <a:picLocks noChangeAspect="1"/>
          </p:cNvPicPr>
          <p:nvPr/>
        </p:nvPicPr>
        <p:blipFill>
          <a:blip r:embed="rId3"/>
          <a:stretch>
            <a:fillRect/>
          </a:stretch>
        </p:blipFill>
        <p:spPr>
          <a:xfrm>
            <a:off x="3239044" y="643467"/>
            <a:ext cx="5713912" cy="5571065"/>
          </a:xfrm>
          <a:prstGeom prst="rect">
            <a:avLst/>
          </a:prstGeom>
          <a:ln>
            <a:solidFill>
              <a:schemeClr val="accent1"/>
            </a:solid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grpSp>
        <p:nvGrpSpPr>
          <p:cNvPr id="12" name="11 Grupo"/>
          <p:cNvGrpSpPr/>
          <p:nvPr/>
        </p:nvGrpSpPr>
        <p:grpSpPr>
          <a:xfrm>
            <a:off x="10324264" y="3532018"/>
            <a:ext cx="3021889" cy="1648163"/>
            <a:chOff x="3557659" y="1776719"/>
            <a:chExt cx="3021889" cy="1648163"/>
          </a:xfrm>
        </p:grpSpPr>
        <p:sp>
          <p:nvSpPr>
            <p:cNvPr id="14" name="13 Rectángulo"/>
            <p:cNvSpPr/>
            <p:nvPr/>
          </p:nvSpPr>
          <p:spPr>
            <a:xfrm>
              <a:off x="3557659" y="1776719"/>
              <a:ext cx="3021889" cy="164816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15 Rectángulo"/>
            <p:cNvSpPr/>
            <p:nvPr/>
          </p:nvSpPr>
          <p:spPr>
            <a:xfrm>
              <a:off x="3557659" y="1776719"/>
              <a:ext cx="3021889" cy="16481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l" defTabSz="755650">
                <a:lnSpc>
                  <a:spcPct val="90000"/>
                </a:lnSpc>
                <a:spcBef>
                  <a:spcPct val="0"/>
                </a:spcBef>
                <a:spcAft>
                  <a:spcPct val="35000"/>
                </a:spcAft>
              </a:pPr>
              <a:r>
                <a:rPr lang="es-CL" sz="1050" kern="1200" dirty="0"/>
                <a:t>Proyecto Jira Modelo</a:t>
              </a:r>
              <a:endParaRPr lang="en-US" sz="1050" kern="1200" dirty="0"/>
            </a:p>
            <a:p>
              <a:pPr lvl="0" algn="l" defTabSz="755650">
                <a:lnSpc>
                  <a:spcPct val="90000"/>
                </a:lnSpc>
                <a:spcBef>
                  <a:spcPct val="0"/>
                </a:spcBef>
                <a:spcAft>
                  <a:spcPct val="35000"/>
                </a:spcAft>
              </a:pPr>
              <a:r>
                <a:rPr lang="es-CL" sz="1050" kern="1200" dirty="0" err="1"/>
                <a:t>Categorias</a:t>
              </a:r>
              <a:r>
                <a:rPr lang="es-CL" sz="1050" kern="1200" dirty="0"/>
                <a:t> de Proyecto</a:t>
              </a:r>
              <a:endParaRPr lang="en-US" sz="1050" kern="1200" dirty="0"/>
            </a:p>
            <a:p>
              <a:pPr lvl="0" algn="l" defTabSz="755650">
                <a:lnSpc>
                  <a:spcPct val="90000"/>
                </a:lnSpc>
                <a:spcBef>
                  <a:spcPct val="0"/>
                </a:spcBef>
                <a:spcAft>
                  <a:spcPct val="35000"/>
                </a:spcAft>
              </a:pPr>
              <a:r>
                <a:rPr lang="es-CL" sz="1050" kern="1200" dirty="0"/>
                <a:t>Componentes de Proyecto</a:t>
              </a:r>
              <a:endParaRPr lang="en-US" sz="1050" kern="1200" dirty="0"/>
            </a:p>
            <a:p>
              <a:pPr lvl="0" algn="l" defTabSz="755650">
                <a:lnSpc>
                  <a:spcPct val="90000"/>
                </a:lnSpc>
                <a:spcBef>
                  <a:spcPct val="0"/>
                </a:spcBef>
                <a:spcAft>
                  <a:spcPct val="35000"/>
                </a:spcAft>
              </a:pPr>
              <a:r>
                <a:rPr lang="es-CL" sz="1050" kern="1200" dirty="0" err="1"/>
                <a:t>Estandar</a:t>
              </a:r>
              <a:r>
                <a:rPr lang="es-CL" sz="1050" kern="1200" dirty="0"/>
                <a:t> de Proyecto</a:t>
              </a:r>
              <a:endParaRPr lang="en-US" sz="1050" kern="1200" dirty="0"/>
            </a:p>
            <a:p>
              <a:pPr lvl="0" algn="l" defTabSz="755650">
                <a:lnSpc>
                  <a:spcPct val="90000"/>
                </a:lnSpc>
                <a:spcBef>
                  <a:spcPct val="0"/>
                </a:spcBef>
                <a:spcAft>
                  <a:spcPct val="35000"/>
                </a:spcAft>
              </a:pPr>
              <a:r>
                <a:rPr lang="es-CL" sz="1050" kern="1200" dirty="0"/>
                <a:t>Esquema de Issue Type Unificado</a:t>
              </a:r>
              <a:endParaRPr lang="en-US" sz="1050" kern="1200" dirty="0"/>
            </a:p>
            <a:p>
              <a:pPr lvl="0" algn="l" defTabSz="755650">
                <a:lnSpc>
                  <a:spcPct val="90000"/>
                </a:lnSpc>
                <a:spcBef>
                  <a:spcPct val="0"/>
                </a:spcBef>
                <a:spcAft>
                  <a:spcPct val="35000"/>
                </a:spcAft>
              </a:pPr>
              <a:r>
                <a:rPr lang="es-CL" sz="1050" kern="1200" dirty="0"/>
                <a:t>Esquema de </a:t>
              </a:r>
              <a:r>
                <a:rPr lang="es-CL" sz="1050" kern="1200" dirty="0" err="1"/>
                <a:t>Workflow</a:t>
              </a:r>
              <a:r>
                <a:rPr lang="es-CL" sz="1050" kern="1200" dirty="0"/>
                <a:t> Unificado</a:t>
              </a:r>
              <a:endParaRPr lang="en-US" sz="1050" kern="1200" dirty="0"/>
            </a:p>
            <a:p>
              <a:pPr lvl="0" algn="l" defTabSz="755650">
                <a:lnSpc>
                  <a:spcPct val="90000"/>
                </a:lnSpc>
                <a:spcBef>
                  <a:spcPct val="0"/>
                </a:spcBef>
                <a:spcAft>
                  <a:spcPct val="35000"/>
                </a:spcAft>
              </a:pPr>
              <a:r>
                <a:rPr lang="es-CL" sz="1050" kern="1200" dirty="0"/>
                <a:t>Jira Software Agile</a:t>
              </a:r>
              <a:endParaRPr lang="en-US" sz="1050" kern="1200" dirty="0"/>
            </a:p>
            <a:p>
              <a:pPr lvl="0" algn="l" defTabSz="755650">
                <a:lnSpc>
                  <a:spcPct val="90000"/>
                </a:lnSpc>
                <a:spcBef>
                  <a:spcPct val="0"/>
                </a:spcBef>
                <a:spcAft>
                  <a:spcPct val="35000"/>
                </a:spcAft>
              </a:pPr>
              <a:r>
                <a:rPr lang="es-CL" sz="1050" kern="1200" dirty="0"/>
                <a:t>Migración de proyectos.</a:t>
              </a:r>
              <a:endParaRPr lang="en-US" sz="1050" kern="1200" dirty="0"/>
            </a:p>
            <a:p>
              <a:pPr lvl="0" algn="l" defTabSz="755650">
                <a:lnSpc>
                  <a:spcPct val="90000"/>
                </a:lnSpc>
                <a:spcBef>
                  <a:spcPct val="0"/>
                </a:spcBef>
                <a:spcAft>
                  <a:spcPct val="35000"/>
                </a:spcAft>
              </a:pPr>
              <a:r>
                <a:rPr lang="es-CL" sz="1050" kern="1200" dirty="0" err="1"/>
                <a:t>Dashboards</a:t>
              </a:r>
              <a:endParaRPr lang="en-US" sz="1050" kern="1200" dirty="0"/>
            </a:p>
          </p:txBody>
        </p:sp>
      </p:grpSp>
      <p:sp>
        <p:nvSpPr>
          <p:cNvPr id="20" name="19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Jira : Buena práctica</a:t>
            </a:r>
          </a:p>
        </p:txBody>
      </p:sp>
    </p:spTree>
    <p:extLst>
      <p:ext uri="{BB962C8B-B14F-4D97-AF65-F5344CB8AC3E}">
        <p14:creationId xmlns:p14="http://schemas.microsoft.com/office/powerpoint/2010/main" val="304246487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35A948E-01A0-4E01-A6EF-DB5760F457DC}"/>
              </a:ext>
            </a:extLst>
          </p:cNvPr>
          <p:cNvPicPr>
            <a:picLocks noChangeAspect="1"/>
          </p:cNvPicPr>
          <p:nvPr/>
        </p:nvPicPr>
        <p:blipFill>
          <a:blip r:embed="rId3"/>
          <a:stretch>
            <a:fillRect/>
          </a:stretch>
        </p:blipFill>
        <p:spPr>
          <a:xfrm>
            <a:off x="1203625" y="1105304"/>
            <a:ext cx="9142451" cy="4835131"/>
          </a:xfrm>
          <a:prstGeom prst="rect">
            <a:avLst/>
          </a:prstGeom>
        </p:spPr>
      </p:pic>
      <p:sp>
        <p:nvSpPr>
          <p:cNvPr id="3" name="CuadroTexto 2">
            <a:extLst>
              <a:ext uri="{FF2B5EF4-FFF2-40B4-BE49-F238E27FC236}">
                <a16:creationId xmlns:a16="http://schemas.microsoft.com/office/drawing/2014/main" id="{E5E4DF1A-0C3E-4791-838F-99B6D6F74FFD}"/>
              </a:ext>
            </a:extLst>
          </p:cNvPr>
          <p:cNvSpPr txBox="1"/>
          <p:nvPr/>
        </p:nvSpPr>
        <p:spPr>
          <a:xfrm>
            <a:off x="753762" y="210065"/>
            <a:ext cx="10392033"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s-CL" sz="4000" b="1" spc="-24">
                <a:solidFill>
                  <a:schemeClr val="accent1"/>
                </a:solidFill>
                <a:sym typeface="Circular Pro"/>
              </a:rPr>
              <a:t>Componentes de un proyecto Jira</a:t>
            </a:r>
          </a:p>
        </p:txBody>
      </p:sp>
      <p:pic>
        <p:nvPicPr>
          <p:cNvPr id="4"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grpSp>
        <p:nvGrpSpPr>
          <p:cNvPr id="10" name="9 Grupo"/>
          <p:cNvGrpSpPr/>
          <p:nvPr/>
        </p:nvGrpSpPr>
        <p:grpSpPr>
          <a:xfrm>
            <a:off x="3543300" y="2220911"/>
            <a:ext cx="1433513" cy="528638"/>
            <a:chOff x="3543300" y="2133600"/>
            <a:chExt cx="1727200" cy="635000"/>
          </a:xfrm>
        </p:grpSpPr>
        <p:sp>
          <p:nvSpPr>
            <p:cNvPr id="5" name="4 Rectángulo redondeado"/>
            <p:cNvSpPr/>
            <p:nvPr/>
          </p:nvSpPr>
          <p:spPr>
            <a:xfrm>
              <a:off x="3828878" y="2286000"/>
              <a:ext cx="1441622" cy="330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a:t>Issues </a:t>
              </a:r>
              <a:r>
                <a:rPr lang="es-CL" sz="800" b="1" dirty="0" err="1"/>
                <a:t>scheme</a:t>
              </a:r>
              <a:endParaRPr lang="es-CL" sz="800" b="1" dirty="0"/>
            </a:p>
          </p:txBody>
        </p:sp>
        <p:cxnSp>
          <p:nvCxnSpPr>
            <p:cNvPr id="7" name="6 Conector angular"/>
            <p:cNvCxnSpPr>
              <a:endCxn id="5" idx="1"/>
            </p:cNvCxnSpPr>
            <p:nvPr/>
          </p:nvCxnSpPr>
          <p:spPr>
            <a:xfrm rot="16200000" flipH="1">
              <a:off x="3527339" y="2149561"/>
              <a:ext cx="317500" cy="285578"/>
            </a:xfrm>
            <a:prstGeom prst="bentConnector2">
              <a:avLst/>
            </a:prstGeom>
            <a:ln>
              <a:solidFill>
                <a:schemeClr val="bg2">
                  <a:lumMod val="9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8 Conector angular"/>
            <p:cNvCxnSpPr>
              <a:endCxn id="5" idx="1"/>
            </p:cNvCxnSpPr>
            <p:nvPr/>
          </p:nvCxnSpPr>
          <p:spPr>
            <a:xfrm rot="5400000" flipH="1" flipV="1">
              <a:off x="3527339" y="2467061"/>
              <a:ext cx="317500" cy="285578"/>
            </a:xfrm>
            <a:prstGeom prst="bentConnector2">
              <a:avLst/>
            </a:prstGeom>
            <a:ln>
              <a:solidFill>
                <a:schemeClr val="bg2">
                  <a:lumMod val="9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1" name="10 Grupo"/>
          <p:cNvGrpSpPr/>
          <p:nvPr/>
        </p:nvGrpSpPr>
        <p:grpSpPr>
          <a:xfrm>
            <a:off x="3543299" y="2849563"/>
            <a:ext cx="1433514" cy="476250"/>
            <a:chOff x="3543300" y="2133600"/>
            <a:chExt cx="1727200" cy="635000"/>
          </a:xfrm>
        </p:grpSpPr>
        <p:sp>
          <p:nvSpPr>
            <p:cNvPr id="12" name="11 Rectángulo redondeado"/>
            <p:cNvSpPr/>
            <p:nvPr/>
          </p:nvSpPr>
          <p:spPr>
            <a:xfrm>
              <a:off x="3828878" y="2286000"/>
              <a:ext cx="1441622" cy="330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800" b="1" dirty="0" err="1"/>
                <a:t>Workflows</a:t>
              </a:r>
              <a:r>
                <a:rPr lang="es-CL" sz="800" b="1" dirty="0"/>
                <a:t> </a:t>
              </a:r>
              <a:r>
                <a:rPr lang="es-CL" sz="800" b="1" dirty="0" err="1"/>
                <a:t>scheme</a:t>
              </a:r>
              <a:endParaRPr lang="es-CL" sz="800" b="1" dirty="0"/>
            </a:p>
          </p:txBody>
        </p:sp>
        <p:cxnSp>
          <p:nvCxnSpPr>
            <p:cNvPr id="13" name="12 Conector angular"/>
            <p:cNvCxnSpPr>
              <a:endCxn id="12" idx="1"/>
            </p:cNvCxnSpPr>
            <p:nvPr/>
          </p:nvCxnSpPr>
          <p:spPr>
            <a:xfrm rot="16200000" flipH="1">
              <a:off x="3527339" y="2149561"/>
              <a:ext cx="317500" cy="285578"/>
            </a:xfrm>
            <a:prstGeom prst="bentConnector2">
              <a:avLst/>
            </a:prstGeom>
            <a:ln>
              <a:solidFill>
                <a:schemeClr val="bg2">
                  <a:lumMod val="9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13 Conector angular"/>
            <p:cNvCxnSpPr>
              <a:endCxn id="12" idx="1"/>
            </p:cNvCxnSpPr>
            <p:nvPr/>
          </p:nvCxnSpPr>
          <p:spPr>
            <a:xfrm rot="5400000" flipH="1" flipV="1">
              <a:off x="3527339" y="2467061"/>
              <a:ext cx="317500" cy="285578"/>
            </a:xfrm>
            <a:prstGeom prst="bentConnector2">
              <a:avLst/>
            </a:prstGeom>
            <a:ln>
              <a:solidFill>
                <a:schemeClr val="bg2">
                  <a:lumMod val="9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7" name="16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Jira : Buena práctica</a:t>
            </a:r>
          </a:p>
        </p:txBody>
      </p:sp>
    </p:spTree>
    <p:extLst>
      <p:ext uri="{BB962C8B-B14F-4D97-AF65-F5344CB8AC3E}">
        <p14:creationId xmlns:p14="http://schemas.microsoft.com/office/powerpoint/2010/main" val="767426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descr="Interfaz de usuario gráfica, Texto, Aplicación&#10;&#10;Descripción generada automáticamente">
            <a:extLst>
              <a:ext uri="{FF2B5EF4-FFF2-40B4-BE49-F238E27FC236}">
                <a16:creationId xmlns:a16="http://schemas.microsoft.com/office/drawing/2014/main" id="{8E45D194-9BDD-E34E-B480-3B8EFC9CC1B9}"/>
              </a:ext>
            </a:extLst>
          </p:cNvPr>
          <p:cNvPicPr>
            <a:picLocks noChangeAspect="1"/>
          </p:cNvPicPr>
          <p:nvPr/>
        </p:nvPicPr>
        <p:blipFill>
          <a:blip r:embed="rId3"/>
          <a:stretch>
            <a:fillRect/>
          </a:stretch>
        </p:blipFill>
        <p:spPr>
          <a:xfrm>
            <a:off x="3076453" y="643467"/>
            <a:ext cx="6039094" cy="5571065"/>
          </a:xfrm>
          <a:prstGeom prst="rect">
            <a:avLst/>
          </a:prstGeom>
          <a:ln>
            <a:solidFill>
              <a:schemeClr val="accent1"/>
            </a:solid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a:extLst>
              <a:ext uri="{FF2B5EF4-FFF2-40B4-BE49-F238E27FC236}">
                <a16:creationId xmlns:a16="http://schemas.microsoft.com/office/drawing/2014/main" id="{58696B7C-0BBE-2248-913F-E6B77430F5DB}"/>
              </a:ext>
            </a:extLst>
          </p:cNvPr>
          <p:cNvSpPr txBox="1"/>
          <p:nvPr/>
        </p:nvSpPr>
        <p:spPr>
          <a:xfrm>
            <a:off x="1811550" y="377749"/>
            <a:ext cx="1245021" cy="406265"/>
          </a:xfrm>
          <a:prstGeom prst="rect">
            <a:avLst/>
          </a:prstGeom>
          <a:noFill/>
        </p:spPr>
        <p:txBody>
          <a:bodyPr wrap="none" rtlCol="0">
            <a:spAutoFit/>
          </a:bodyPr>
          <a:lstStyle/>
          <a:p>
            <a:r>
              <a:rPr lang="es-CL" dirty="0"/>
              <a:t>Issue Types</a:t>
            </a:r>
          </a:p>
        </p:txBody>
      </p:sp>
      <p:sp>
        <p:nvSpPr>
          <p:cNvPr id="12" name="CuadroTexto 11">
            <a:extLst>
              <a:ext uri="{FF2B5EF4-FFF2-40B4-BE49-F238E27FC236}">
                <a16:creationId xmlns:a16="http://schemas.microsoft.com/office/drawing/2014/main" id="{F32CC1FF-119E-9E4A-AEEC-D719B6495CEA}"/>
              </a:ext>
            </a:extLst>
          </p:cNvPr>
          <p:cNvSpPr txBox="1"/>
          <p:nvPr/>
        </p:nvSpPr>
        <p:spPr>
          <a:xfrm>
            <a:off x="1809840" y="119184"/>
            <a:ext cx="1101199" cy="406265"/>
          </a:xfrm>
          <a:prstGeom prst="rect">
            <a:avLst/>
          </a:prstGeom>
          <a:noFill/>
        </p:spPr>
        <p:txBody>
          <a:bodyPr wrap="none" rtlCol="0">
            <a:spAutoFit/>
          </a:bodyPr>
          <a:lstStyle/>
          <a:p>
            <a:r>
              <a:rPr lang="es-CL" dirty="0"/>
              <a:t>Proyectos</a:t>
            </a:r>
          </a:p>
        </p:txBody>
      </p:sp>
      <p:sp>
        <p:nvSpPr>
          <p:cNvPr id="4" name="AutoShape 2" descr="Free icon download | Repo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pic>
        <p:nvPicPr>
          <p:cNvPr id="7172" name="Picture 4" descr="Report Icons - Free Download, PNG and SV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2026" t="14130" r="20695" b="22134"/>
          <a:stretch/>
        </p:blipFill>
        <p:spPr bwMode="auto">
          <a:xfrm>
            <a:off x="3467366" y="2670130"/>
            <a:ext cx="133084" cy="1594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port Icons - Free Download, PNG and SV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2026" t="14130" r="20695" b="22134"/>
          <a:stretch/>
        </p:blipFill>
        <p:spPr bwMode="auto">
          <a:xfrm>
            <a:off x="3467366" y="3409949"/>
            <a:ext cx="133084" cy="1594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port Icons - Free Download, PNG and SV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2026" t="14130" r="20695" b="22134"/>
          <a:stretch/>
        </p:blipFill>
        <p:spPr bwMode="auto">
          <a:xfrm>
            <a:off x="3467366" y="3905249"/>
            <a:ext cx="133084" cy="1594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port Icons - Free Download, PNG and SV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2026" t="14130" r="20695" b="22134"/>
          <a:stretch/>
        </p:blipFill>
        <p:spPr bwMode="auto">
          <a:xfrm>
            <a:off x="3467366" y="4151675"/>
            <a:ext cx="133084" cy="1594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port Icons - Free Download, PNG and SV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2026" t="14130" r="20695" b="22134"/>
          <a:stretch/>
        </p:blipFill>
        <p:spPr bwMode="auto">
          <a:xfrm>
            <a:off x="3467366" y="4394564"/>
            <a:ext cx="133084" cy="1594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5 Conector angular"/>
          <p:cNvCxnSpPr>
            <a:endCxn id="7172" idx="0"/>
          </p:cNvCxnSpPr>
          <p:nvPr/>
        </p:nvCxnSpPr>
        <p:spPr>
          <a:xfrm>
            <a:off x="2032000" y="2387600"/>
            <a:ext cx="1501908" cy="28253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682828" y="2064434"/>
            <a:ext cx="2243178" cy="646331"/>
          </a:xfrm>
          <a:prstGeom prst="rect">
            <a:avLst/>
          </a:prstGeom>
          <a:noFill/>
        </p:spPr>
        <p:txBody>
          <a:bodyPr wrap="none" rtlCol="0">
            <a:spAutoFit/>
          </a:bodyPr>
          <a:lstStyle/>
          <a:p>
            <a:r>
              <a:rPr lang="es-CL" dirty="0"/>
              <a:t>Issue Types </a:t>
            </a:r>
            <a:r>
              <a:rPr lang="es-CL" dirty="0" err="1"/>
              <a:t>workflow</a:t>
            </a:r>
            <a:endParaRPr lang="es-CL" dirty="0"/>
          </a:p>
          <a:p>
            <a:r>
              <a:rPr lang="es-CL" dirty="0"/>
              <a:t>BCHCROSS4</a:t>
            </a:r>
          </a:p>
        </p:txBody>
      </p:sp>
      <p:pic>
        <p:nvPicPr>
          <p:cNvPr id="22"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5"/>
          <a:srcRect l="8409" t="1400" r="1608" b="92482"/>
          <a:stretch/>
        </p:blipFill>
        <p:spPr>
          <a:xfrm>
            <a:off x="7620000" y="0"/>
            <a:ext cx="4572000" cy="190500"/>
          </a:xfrm>
          <a:prstGeom prst="rect">
            <a:avLst/>
          </a:prstGeom>
        </p:spPr>
      </p:pic>
      <p:sp>
        <p:nvSpPr>
          <p:cNvPr id="24" name="23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Jira : Buena práctica</a:t>
            </a:r>
          </a:p>
        </p:txBody>
      </p:sp>
    </p:spTree>
    <p:extLst>
      <p:ext uri="{BB962C8B-B14F-4D97-AF65-F5344CB8AC3E}">
        <p14:creationId xmlns:p14="http://schemas.microsoft.com/office/powerpoint/2010/main" val="177756373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1FA8E184-E519-CD4C-86E2-74587C2B9409}"/>
              </a:ext>
            </a:extLst>
          </p:cNvPr>
          <p:cNvPicPr>
            <a:picLocks noChangeAspect="1"/>
          </p:cNvPicPr>
          <p:nvPr/>
        </p:nvPicPr>
        <p:blipFill rotWithShape="1">
          <a:blip r:embed="rId3"/>
          <a:srcRect r="1" b="319"/>
          <a:stretch/>
        </p:blipFill>
        <p:spPr>
          <a:xfrm>
            <a:off x="643467" y="643467"/>
            <a:ext cx="10905066" cy="5571065"/>
          </a:xfrm>
          <a:prstGeom prst="rect">
            <a:avLst/>
          </a:prstGeom>
          <a:ln>
            <a:noFill/>
          </a:ln>
        </p:spPr>
      </p:pic>
      <p:sp>
        <p:nvSpPr>
          <p:cNvPr id="19" name="Isosceles Triangle 18">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6" descr="Free icon download | Repo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pic>
        <p:nvPicPr>
          <p:cNvPr id="12"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16" name="15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Jira : Buena práctica</a:t>
            </a:r>
          </a:p>
        </p:txBody>
      </p:sp>
    </p:spTree>
    <p:extLst>
      <p:ext uri="{BB962C8B-B14F-4D97-AF65-F5344CB8AC3E}">
        <p14:creationId xmlns:p14="http://schemas.microsoft.com/office/powerpoint/2010/main" val="305579989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169BF853-2080-4943-A6ED-E3988D0D5757}"/>
              </a:ext>
            </a:extLst>
          </p:cNvPr>
          <p:cNvPicPr>
            <a:picLocks noChangeAspect="1"/>
          </p:cNvPicPr>
          <p:nvPr/>
        </p:nvPicPr>
        <p:blipFill>
          <a:blip r:embed="rId2"/>
          <a:stretch>
            <a:fillRect/>
          </a:stretch>
        </p:blipFill>
        <p:spPr>
          <a:xfrm>
            <a:off x="1209101" y="643467"/>
            <a:ext cx="9773798" cy="5571065"/>
          </a:xfrm>
          <a:prstGeom prst="rect">
            <a:avLst/>
          </a:prstGeom>
          <a:ln>
            <a:noFill/>
          </a:ln>
        </p:spPr>
      </p:pic>
      <p:pic>
        <p:nvPicPr>
          <p:cNvPr id="12"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3"/>
          <a:srcRect l="8409" t="1400" r="1608" b="92482"/>
          <a:stretch/>
        </p:blipFill>
        <p:spPr>
          <a:xfrm>
            <a:off x="7620000" y="0"/>
            <a:ext cx="4572000" cy="190500"/>
          </a:xfrm>
          <a:prstGeom prst="rect">
            <a:avLst/>
          </a:prstGeom>
        </p:spPr>
      </p:pic>
      <p:sp>
        <p:nvSpPr>
          <p:cNvPr id="16" name="15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Jira : Buena práctica</a:t>
            </a:r>
          </a:p>
        </p:txBody>
      </p:sp>
      <p:sp>
        <p:nvSpPr>
          <p:cNvPr id="17" name="16 Llamada rectangular redondeada"/>
          <p:cNvSpPr/>
          <p:nvPr/>
        </p:nvSpPr>
        <p:spPr>
          <a:xfrm>
            <a:off x="10374967" y="4601180"/>
            <a:ext cx="1215863" cy="1410252"/>
          </a:xfrm>
          <a:prstGeom prst="wedgeRoundRectCallout">
            <a:avLst>
              <a:gd name="adj1" fmla="val -244447"/>
              <a:gd name="adj2" fmla="val 126660"/>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r"/>
            <a:r>
              <a:rPr lang="es-ES" sz="1100" b="1" dirty="0">
                <a:solidFill>
                  <a:schemeClr val="tx1"/>
                </a:solidFill>
              </a:rPr>
              <a:t>ZOOM </a:t>
            </a:r>
          </a:p>
          <a:p>
            <a:pPr algn="r"/>
            <a:r>
              <a:rPr lang="es-ES" sz="1100" b="1" dirty="0">
                <a:solidFill>
                  <a:schemeClr val="tx1"/>
                </a:solidFill>
              </a:rPr>
              <a:t>A </a:t>
            </a:r>
          </a:p>
          <a:p>
            <a:pPr algn="r"/>
            <a:r>
              <a:rPr lang="es-ES" sz="1100" b="1" dirty="0">
                <a:solidFill>
                  <a:schemeClr val="tx1"/>
                </a:solidFill>
              </a:rPr>
              <a:t>BCHCROSS4</a:t>
            </a:r>
            <a:endParaRPr lang="en-US" sz="1100" b="1" dirty="0">
              <a:solidFill>
                <a:schemeClr val="tx1"/>
              </a:solidFill>
            </a:endParaRPr>
          </a:p>
        </p:txBody>
      </p:sp>
    </p:spTree>
    <p:extLst>
      <p:ext uri="{BB962C8B-B14F-4D97-AF65-F5344CB8AC3E}">
        <p14:creationId xmlns:p14="http://schemas.microsoft.com/office/powerpoint/2010/main" val="31532638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79 Rectángulo"/>
          <p:cNvSpPr/>
          <p:nvPr/>
        </p:nvSpPr>
        <p:spPr>
          <a:xfrm>
            <a:off x="0" y="1"/>
            <a:ext cx="12192000" cy="6857999"/>
          </a:xfrm>
          <a:prstGeom prst="rect">
            <a:avLst/>
          </a:prstGeom>
          <a:gradFill flip="none" rotWithShape="1">
            <a:gsLst>
              <a:gs pos="100000">
                <a:schemeClr val="bg1">
                  <a:lumMod val="85000"/>
                </a:schemeClr>
              </a:gs>
              <a:gs pos="46000">
                <a:schemeClr val="accent3">
                  <a:lumMod val="20000"/>
                  <a:lumOff val="80000"/>
                </a:schemeClr>
              </a:gs>
              <a:gs pos="100000">
                <a:schemeClr val="accent3">
                  <a:lumMod val="20000"/>
                  <a:lumOff val="80000"/>
                  <a:shade val="100000"/>
                  <a:satMod val="115000"/>
                </a:schemeClr>
              </a:gs>
            </a:gsLst>
            <a:path path="circle">
              <a:fillToRect l="50000" t="50000" r="50000" b="50000"/>
            </a:path>
            <a:tileRect/>
          </a:gra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s-CL"/>
          </a:p>
        </p:txBody>
      </p:sp>
      <p:sp>
        <p:nvSpPr>
          <p:cNvPr id="2" name="Rectángulo redondeado 1"/>
          <p:cNvSpPr/>
          <p:nvPr/>
        </p:nvSpPr>
        <p:spPr>
          <a:xfrm>
            <a:off x="126126" y="3301826"/>
            <a:ext cx="1109979" cy="378372"/>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CL" sz="1100" dirty="0">
                <a:solidFill>
                  <a:schemeClr val="bg1"/>
                </a:solidFill>
                <a:latin typeface="Bodoni MT Condensed" panose="02070606080606020203" pitchFamily="18" charset="0"/>
              </a:rPr>
              <a:t>Historia Creada</a:t>
            </a:r>
          </a:p>
        </p:txBody>
      </p:sp>
      <p:sp>
        <p:nvSpPr>
          <p:cNvPr id="6" name="Rectángulo redondeado 5"/>
          <p:cNvSpPr/>
          <p:nvPr/>
        </p:nvSpPr>
        <p:spPr>
          <a:xfrm>
            <a:off x="1453330" y="3301826"/>
            <a:ext cx="1109979" cy="378372"/>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CL" sz="1100" dirty="0">
                <a:solidFill>
                  <a:schemeClr val="bg1"/>
                </a:solidFill>
                <a:latin typeface="Bodoni MT Condensed" panose="02070606080606020203" pitchFamily="18" charset="0"/>
              </a:rPr>
              <a:t>En Refinamiento</a:t>
            </a:r>
          </a:p>
        </p:txBody>
      </p:sp>
      <p:sp>
        <p:nvSpPr>
          <p:cNvPr id="7" name="Rectángulo redondeado 6"/>
          <p:cNvSpPr/>
          <p:nvPr/>
        </p:nvSpPr>
        <p:spPr>
          <a:xfrm>
            <a:off x="2802713" y="3301826"/>
            <a:ext cx="1109979" cy="378372"/>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CL" sz="1100" dirty="0">
                <a:solidFill>
                  <a:schemeClr val="bg1"/>
                </a:solidFill>
                <a:latin typeface="Bodoni MT Condensed" panose="02070606080606020203" pitchFamily="18" charset="0"/>
              </a:rPr>
              <a:t>Listo para Desarrollo</a:t>
            </a:r>
          </a:p>
        </p:txBody>
      </p:sp>
      <p:sp>
        <p:nvSpPr>
          <p:cNvPr id="8" name="Rectángulo redondeado 7"/>
          <p:cNvSpPr/>
          <p:nvPr/>
        </p:nvSpPr>
        <p:spPr>
          <a:xfrm>
            <a:off x="4162607" y="3301826"/>
            <a:ext cx="1109979" cy="37837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CL" sz="1100" dirty="0">
                <a:solidFill>
                  <a:schemeClr val="tx1"/>
                </a:solidFill>
                <a:latin typeface="Bodoni MT Condensed" panose="02070606080606020203" pitchFamily="18" charset="0"/>
              </a:rPr>
              <a:t>Desarrollo en Progreso</a:t>
            </a:r>
          </a:p>
        </p:txBody>
      </p:sp>
      <p:sp>
        <p:nvSpPr>
          <p:cNvPr id="9" name="Rectángulo redondeado 8"/>
          <p:cNvSpPr/>
          <p:nvPr/>
        </p:nvSpPr>
        <p:spPr>
          <a:xfrm>
            <a:off x="5479320" y="3301826"/>
            <a:ext cx="1109979" cy="37837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CL" sz="1100" dirty="0">
                <a:solidFill>
                  <a:schemeClr val="tx1"/>
                </a:solidFill>
                <a:latin typeface="Bodoni MT Condensed" panose="02070606080606020203" pitchFamily="18" charset="0"/>
              </a:rPr>
              <a:t>Listo para QA</a:t>
            </a:r>
          </a:p>
        </p:txBody>
      </p:sp>
      <p:sp>
        <p:nvSpPr>
          <p:cNvPr id="10" name="Rectángulo redondeado 9"/>
          <p:cNvSpPr/>
          <p:nvPr/>
        </p:nvSpPr>
        <p:spPr>
          <a:xfrm>
            <a:off x="6810701" y="3301826"/>
            <a:ext cx="1109979" cy="37837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CL" sz="1100" dirty="0">
                <a:solidFill>
                  <a:schemeClr val="tx1"/>
                </a:solidFill>
                <a:latin typeface="Bodoni MT Condensed" panose="02070606080606020203" pitchFamily="18" charset="0"/>
              </a:rPr>
              <a:t>QA en Progreso</a:t>
            </a:r>
          </a:p>
        </p:txBody>
      </p:sp>
      <p:sp>
        <p:nvSpPr>
          <p:cNvPr id="12" name="Rectángulo redondeado 11"/>
          <p:cNvSpPr>
            <a:spLocks noChangeAspect="1"/>
          </p:cNvSpPr>
          <p:nvPr/>
        </p:nvSpPr>
        <p:spPr>
          <a:xfrm>
            <a:off x="9561668" y="3301826"/>
            <a:ext cx="1250731" cy="37837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CL" sz="1100" dirty="0">
                <a:solidFill>
                  <a:schemeClr val="bg1"/>
                </a:solidFill>
                <a:latin typeface="Bodoni MT Condensed" panose="02070606080606020203" pitchFamily="18" charset="0"/>
              </a:rPr>
              <a:t>En Implementación</a:t>
            </a:r>
          </a:p>
        </p:txBody>
      </p:sp>
      <p:sp>
        <p:nvSpPr>
          <p:cNvPr id="13" name="Rectángulo redondeado 12"/>
          <p:cNvSpPr/>
          <p:nvPr/>
        </p:nvSpPr>
        <p:spPr>
          <a:xfrm>
            <a:off x="10998413" y="3301826"/>
            <a:ext cx="1109979" cy="37837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CL" sz="1100" dirty="0">
                <a:solidFill>
                  <a:schemeClr val="bg1"/>
                </a:solidFill>
                <a:latin typeface="Bodoni MT Condensed" panose="02070606080606020203" pitchFamily="18" charset="0"/>
              </a:rPr>
              <a:t>Producción</a:t>
            </a:r>
          </a:p>
        </p:txBody>
      </p:sp>
      <p:cxnSp>
        <p:nvCxnSpPr>
          <p:cNvPr id="41" name="Conector recto de flecha 40"/>
          <p:cNvCxnSpPr>
            <a:stCxn id="2" idx="3"/>
            <a:endCxn id="6" idx="1"/>
          </p:cNvCxnSpPr>
          <p:nvPr/>
        </p:nvCxnSpPr>
        <p:spPr>
          <a:xfrm>
            <a:off x="1236118" y="3491011"/>
            <a:ext cx="21722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p:cNvCxnSpPr>
            <a:stCxn id="6" idx="3"/>
            <a:endCxn id="7" idx="1"/>
          </p:cNvCxnSpPr>
          <p:nvPr/>
        </p:nvCxnSpPr>
        <p:spPr>
          <a:xfrm>
            <a:off x="2563310" y="3491011"/>
            <a:ext cx="23940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a:stCxn id="7" idx="3"/>
            <a:endCxn id="8" idx="1"/>
          </p:cNvCxnSpPr>
          <p:nvPr/>
        </p:nvCxnSpPr>
        <p:spPr>
          <a:xfrm>
            <a:off x="3912692" y="3491011"/>
            <a:ext cx="24991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p:cNvCxnSpPr>
            <a:stCxn id="9" idx="3"/>
            <a:endCxn id="10" idx="1"/>
          </p:cNvCxnSpPr>
          <p:nvPr/>
        </p:nvCxnSpPr>
        <p:spPr>
          <a:xfrm>
            <a:off x="6589298" y="3491011"/>
            <a:ext cx="2214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p:cNvCxnSpPr>
            <a:stCxn id="8" idx="3"/>
            <a:endCxn id="9" idx="1"/>
          </p:cNvCxnSpPr>
          <p:nvPr/>
        </p:nvCxnSpPr>
        <p:spPr>
          <a:xfrm>
            <a:off x="5272598" y="3491011"/>
            <a:ext cx="20673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p:cNvCxnSpPr>
            <a:stCxn id="10" idx="3"/>
          </p:cNvCxnSpPr>
          <p:nvPr/>
        </p:nvCxnSpPr>
        <p:spPr>
          <a:xfrm>
            <a:off x="7920680" y="3491011"/>
            <a:ext cx="34045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p:cNvCxnSpPr>
            <a:stCxn id="12" idx="3"/>
            <a:endCxn id="13" idx="1"/>
          </p:cNvCxnSpPr>
          <p:nvPr/>
        </p:nvCxnSpPr>
        <p:spPr>
          <a:xfrm>
            <a:off x="10812411" y="3491011"/>
            <a:ext cx="18601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7" name="Rectángulo redondeado 66"/>
          <p:cNvSpPr/>
          <p:nvPr/>
        </p:nvSpPr>
        <p:spPr>
          <a:xfrm>
            <a:off x="1452641" y="4352858"/>
            <a:ext cx="1109979" cy="37837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CL" sz="1100" dirty="0">
                <a:solidFill>
                  <a:schemeClr val="bg2"/>
                </a:solidFill>
                <a:latin typeface="Bodoni MT Condensed" panose="02070606080606020203" pitchFamily="18" charset="0"/>
              </a:rPr>
              <a:t>No Aplica</a:t>
            </a:r>
          </a:p>
        </p:txBody>
      </p:sp>
      <p:cxnSp>
        <p:nvCxnSpPr>
          <p:cNvPr id="69" name="Conector angular 68"/>
          <p:cNvCxnSpPr>
            <a:stCxn id="2" idx="2"/>
            <a:endCxn id="67" idx="1"/>
          </p:cNvCxnSpPr>
          <p:nvPr/>
        </p:nvCxnSpPr>
        <p:spPr>
          <a:xfrm rot="16200000" flipH="1">
            <a:off x="635967" y="3725363"/>
            <a:ext cx="861847" cy="771524"/>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4" name="Conector angular 73"/>
          <p:cNvCxnSpPr>
            <a:stCxn id="6" idx="2"/>
            <a:endCxn id="67" idx="0"/>
          </p:cNvCxnSpPr>
          <p:nvPr/>
        </p:nvCxnSpPr>
        <p:spPr>
          <a:xfrm rot="5400000">
            <a:off x="1671651" y="4016180"/>
            <a:ext cx="672660" cy="69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1" name="Rectángulo redondeado 80"/>
          <p:cNvSpPr/>
          <p:nvPr/>
        </p:nvSpPr>
        <p:spPr>
          <a:xfrm>
            <a:off x="4166241" y="4352858"/>
            <a:ext cx="1109979" cy="37837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CL" sz="1100" dirty="0">
                <a:solidFill>
                  <a:schemeClr val="accent1">
                    <a:lumMod val="50000"/>
                  </a:schemeClr>
                </a:solidFill>
                <a:latin typeface="Bodoni MT Condensed" panose="02070606080606020203" pitchFamily="18" charset="0"/>
              </a:rPr>
              <a:t>Bloqueado en Desarrollo</a:t>
            </a:r>
          </a:p>
        </p:txBody>
      </p:sp>
      <p:sp>
        <p:nvSpPr>
          <p:cNvPr id="87" name="Rectángulo redondeado 86"/>
          <p:cNvSpPr/>
          <p:nvPr/>
        </p:nvSpPr>
        <p:spPr>
          <a:xfrm>
            <a:off x="6810224" y="4389255"/>
            <a:ext cx="1109979" cy="37837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CL" sz="1100" dirty="0">
                <a:solidFill>
                  <a:schemeClr val="accent1">
                    <a:lumMod val="50000"/>
                  </a:schemeClr>
                </a:solidFill>
                <a:latin typeface="Bodoni MT Condensed" panose="02070606080606020203" pitchFamily="18" charset="0"/>
              </a:rPr>
              <a:t>Bloqueado en QA</a:t>
            </a:r>
          </a:p>
        </p:txBody>
      </p:sp>
      <p:sp>
        <p:nvSpPr>
          <p:cNvPr id="128" name="Rectángulo redondeado 127"/>
          <p:cNvSpPr/>
          <p:nvPr/>
        </p:nvSpPr>
        <p:spPr>
          <a:xfrm>
            <a:off x="8142084" y="3301826"/>
            <a:ext cx="1250731" cy="37837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CL" sz="1100" dirty="0">
                <a:solidFill>
                  <a:schemeClr val="bg1"/>
                </a:solidFill>
                <a:latin typeface="Bodoni MT Condensed" panose="02070606080606020203" pitchFamily="18" charset="0"/>
              </a:rPr>
              <a:t>Certificado en QA</a:t>
            </a:r>
          </a:p>
        </p:txBody>
      </p:sp>
      <p:cxnSp>
        <p:nvCxnSpPr>
          <p:cNvPr id="130" name="Conector recto de flecha 129"/>
          <p:cNvCxnSpPr>
            <a:stCxn id="128" idx="3"/>
            <a:endCxn id="12" idx="1"/>
          </p:cNvCxnSpPr>
          <p:nvPr/>
        </p:nvCxnSpPr>
        <p:spPr>
          <a:xfrm>
            <a:off x="9392815" y="3491011"/>
            <a:ext cx="16885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8" name="CuadroTexto 137"/>
          <p:cNvSpPr txBox="1"/>
          <p:nvPr/>
        </p:nvSpPr>
        <p:spPr>
          <a:xfrm>
            <a:off x="9467664" y="929729"/>
            <a:ext cx="2292965" cy="1138769"/>
          </a:xfrm>
          <a:prstGeom prst="rect">
            <a:avLst/>
          </a:prstGeom>
          <a:noFill/>
        </p:spPr>
        <p:txBody>
          <a:bodyPr wrap="square" lIns="121917" tIns="60958" rIns="121917" bIns="60958" rtlCol="0">
            <a:spAutoFit/>
          </a:bodyPr>
          <a:lstStyle/>
          <a:p>
            <a:r>
              <a:rPr lang="es-CL" sz="1100" b="1" dirty="0"/>
              <a:t>Subtareas:</a:t>
            </a:r>
          </a:p>
          <a:p>
            <a:r>
              <a:rPr lang="es-CL" sz="1100" dirty="0"/>
              <a:t>- Elaboración RFC</a:t>
            </a:r>
          </a:p>
          <a:p>
            <a:r>
              <a:rPr lang="es-CL" sz="1100" dirty="0"/>
              <a:t>- Certificación Site 1</a:t>
            </a:r>
          </a:p>
          <a:p>
            <a:r>
              <a:rPr lang="es-CL" sz="1100" dirty="0"/>
              <a:t>- Homologación Site 2</a:t>
            </a:r>
          </a:p>
          <a:p>
            <a:r>
              <a:rPr lang="es-CL" sz="1100" dirty="0"/>
              <a:t>- CAT</a:t>
            </a:r>
          </a:p>
          <a:p>
            <a:r>
              <a:rPr lang="es-CL" sz="1100" dirty="0"/>
              <a:t>- Capacity</a:t>
            </a:r>
          </a:p>
        </p:txBody>
      </p:sp>
      <p:sp>
        <p:nvSpPr>
          <p:cNvPr id="139" name="Rectángulo 138"/>
          <p:cNvSpPr/>
          <p:nvPr/>
        </p:nvSpPr>
        <p:spPr>
          <a:xfrm>
            <a:off x="1494731" y="876585"/>
            <a:ext cx="2112924" cy="1477323"/>
          </a:xfrm>
          <a:prstGeom prst="rect">
            <a:avLst/>
          </a:prstGeom>
          <a:noFill/>
        </p:spPr>
        <p:txBody>
          <a:bodyPr wrap="square" lIns="121917" tIns="60958" rIns="121917" bIns="60958" rtlCol="0">
            <a:spAutoFit/>
          </a:bodyPr>
          <a:lstStyle/>
          <a:p>
            <a:r>
              <a:rPr lang="es-CL" sz="1100" b="1" dirty="0"/>
              <a:t>Subtareas</a:t>
            </a:r>
          </a:p>
          <a:p>
            <a:r>
              <a:rPr lang="es-CL" sz="1100" dirty="0"/>
              <a:t>Revisión Análisis Ambiguiedades</a:t>
            </a:r>
          </a:p>
          <a:p>
            <a:r>
              <a:rPr lang="es-CL" sz="1100" dirty="0"/>
              <a:t>UX / UI</a:t>
            </a:r>
          </a:p>
          <a:p>
            <a:r>
              <a:rPr lang="es-CL" sz="1100" dirty="0"/>
              <a:t>Refinamiento Técnico</a:t>
            </a:r>
          </a:p>
          <a:p>
            <a:r>
              <a:rPr lang="es-CL" sz="1100" dirty="0"/>
              <a:t>Refinamiento Funcional</a:t>
            </a:r>
          </a:p>
          <a:p>
            <a:r>
              <a:rPr lang="es-CL" sz="1100" b="1" dirty="0">
                <a:solidFill>
                  <a:schemeClr val="tx1">
                    <a:lumMod val="65000"/>
                    <a:lumOff val="35000"/>
                  </a:schemeClr>
                </a:solidFill>
              </a:rPr>
              <a:t>Confección Casos de Prueba</a:t>
            </a:r>
          </a:p>
          <a:p>
            <a:r>
              <a:rPr lang="es-CL" sz="1100" dirty="0"/>
              <a:t>EDD</a:t>
            </a:r>
          </a:p>
          <a:p>
            <a:r>
              <a:rPr lang="es-CL" sz="1100" dirty="0"/>
              <a:t>Historia  bien definida</a:t>
            </a:r>
          </a:p>
        </p:txBody>
      </p:sp>
      <p:sp>
        <p:nvSpPr>
          <p:cNvPr id="144" name="CuadroTexto 143"/>
          <p:cNvSpPr txBox="1"/>
          <p:nvPr/>
        </p:nvSpPr>
        <p:spPr>
          <a:xfrm>
            <a:off x="659252" y="5194705"/>
            <a:ext cx="5349765" cy="1646601"/>
          </a:xfrm>
          <a:prstGeom prst="rect">
            <a:avLst/>
          </a:prstGeom>
          <a:noFill/>
        </p:spPr>
        <p:txBody>
          <a:bodyPr wrap="square" lIns="121917" tIns="60958" rIns="121917" bIns="60958" rtlCol="0">
            <a:spAutoFit/>
          </a:bodyPr>
          <a:lstStyle/>
          <a:p>
            <a:r>
              <a:rPr lang="es-CL" sz="1100" b="1" dirty="0"/>
              <a:t>Transiciones</a:t>
            </a:r>
          </a:p>
          <a:p>
            <a:pPr>
              <a:tabLst>
                <a:tab pos="476239" algn="l"/>
                <a:tab pos="715415" algn="l"/>
              </a:tabLst>
            </a:pPr>
            <a:r>
              <a:rPr lang="es-CL" sz="1100" dirty="0"/>
              <a:t>T1	:	En Refinamiento</a:t>
            </a:r>
          </a:p>
          <a:p>
            <a:pPr>
              <a:tabLst>
                <a:tab pos="476239" algn="l"/>
                <a:tab pos="715415" algn="l"/>
              </a:tabLst>
            </a:pPr>
            <a:r>
              <a:rPr lang="es-CL" sz="1100" dirty="0"/>
              <a:t>T2	:	Listo para Desarrollo</a:t>
            </a:r>
          </a:p>
          <a:p>
            <a:pPr>
              <a:tabLst>
                <a:tab pos="476239" algn="l"/>
                <a:tab pos="715415" algn="l"/>
              </a:tabLst>
            </a:pPr>
            <a:r>
              <a:rPr lang="es-CL" sz="1100" dirty="0"/>
              <a:t>T3	:	Desarrollo en Progreso</a:t>
            </a:r>
          </a:p>
          <a:p>
            <a:pPr>
              <a:tabLst>
                <a:tab pos="476239" algn="l"/>
                <a:tab pos="715415" algn="l"/>
              </a:tabLst>
            </a:pPr>
            <a:r>
              <a:rPr lang="es-CL" sz="1100" dirty="0"/>
              <a:t>T4	:	Listo para QA</a:t>
            </a:r>
          </a:p>
          <a:p>
            <a:pPr>
              <a:tabLst>
                <a:tab pos="476239" algn="l"/>
                <a:tab pos="715415" algn="l"/>
              </a:tabLst>
            </a:pPr>
            <a:r>
              <a:rPr lang="es-CL" sz="1100" dirty="0"/>
              <a:t>T5	:	QA en Progreso</a:t>
            </a:r>
          </a:p>
          <a:p>
            <a:pPr>
              <a:tabLst>
                <a:tab pos="476239" algn="l"/>
                <a:tab pos="715415" algn="l"/>
              </a:tabLst>
            </a:pPr>
            <a:r>
              <a:rPr lang="es-CL" sz="1100" dirty="0"/>
              <a:t>T6	:	Certificado en QA</a:t>
            </a:r>
          </a:p>
          <a:p>
            <a:pPr>
              <a:tabLst>
                <a:tab pos="476239" algn="l"/>
                <a:tab pos="715415" algn="l"/>
              </a:tabLst>
            </a:pPr>
            <a:r>
              <a:rPr lang="es-CL" sz="1100" dirty="0"/>
              <a:t>T7	:	En Implementación</a:t>
            </a:r>
          </a:p>
          <a:p>
            <a:pPr>
              <a:tabLst>
                <a:tab pos="476239" algn="l"/>
                <a:tab pos="715415" algn="l"/>
              </a:tabLst>
            </a:pPr>
            <a:endParaRPr lang="es-CL" sz="1100" dirty="0"/>
          </a:p>
        </p:txBody>
      </p:sp>
      <p:sp>
        <p:nvSpPr>
          <p:cNvPr id="145" name="CuadroTexto 144"/>
          <p:cNvSpPr txBox="1"/>
          <p:nvPr/>
        </p:nvSpPr>
        <p:spPr>
          <a:xfrm>
            <a:off x="1187257" y="3477882"/>
            <a:ext cx="492265" cy="292384"/>
          </a:xfrm>
          <a:prstGeom prst="rect">
            <a:avLst/>
          </a:prstGeom>
          <a:noFill/>
        </p:spPr>
        <p:txBody>
          <a:bodyPr wrap="square" lIns="121917" tIns="60958" rIns="121917" bIns="60958" rtlCol="0">
            <a:spAutoFit/>
          </a:bodyPr>
          <a:lstStyle/>
          <a:p>
            <a:r>
              <a:rPr lang="es-CL" sz="1100" dirty="0">
                <a:latin typeface="Bodoni MT Condensed" panose="02070606080606020203" pitchFamily="18" charset="0"/>
              </a:rPr>
              <a:t>T1</a:t>
            </a:r>
          </a:p>
        </p:txBody>
      </p:sp>
      <p:sp>
        <p:nvSpPr>
          <p:cNvPr id="146" name="CuadroTexto 145"/>
          <p:cNvSpPr txBox="1"/>
          <p:nvPr/>
        </p:nvSpPr>
        <p:spPr>
          <a:xfrm>
            <a:off x="2521626" y="3466302"/>
            <a:ext cx="421225" cy="292384"/>
          </a:xfrm>
          <a:prstGeom prst="rect">
            <a:avLst/>
          </a:prstGeom>
          <a:noFill/>
        </p:spPr>
        <p:txBody>
          <a:bodyPr wrap="square" lIns="121917" tIns="60958" rIns="121917" bIns="60958" rtlCol="0">
            <a:spAutoFit/>
          </a:bodyPr>
          <a:lstStyle/>
          <a:p>
            <a:r>
              <a:rPr lang="es-CL" sz="1100" dirty="0">
                <a:latin typeface="Bodoni MT Condensed" panose="02070606080606020203" pitchFamily="18" charset="0"/>
              </a:rPr>
              <a:t>T2</a:t>
            </a:r>
          </a:p>
        </p:txBody>
      </p:sp>
      <p:sp>
        <p:nvSpPr>
          <p:cNvPr id="147" name="CuadroTexto 146"/>
          <p:cNvSpPr txBox="1"/>
          <p:nvPr/>
        </p:nvSpPr>
        <p:spPr>
          <a:xfrm>
            <a:off x="3865189" y="3476173"/>
            <a:ext cx="502619" cy="292384"/>
          </a:xfrm>
          <a:prstGeom prst="rect">
            <a:avLst/>
          </a:prstGeom>
          <a:noFill/>
        </p:spPr>
        <p:txBody>
          <a:bodyPr wrap="square" lIns="121917" tIns="60958" rIns="121917" bIns="60958" rtlCol="0">
            <a:spAutoFit/>
          </a:bodyPr>
          <a:lstStyle/>
          <a:p>
            <a:r>
              <a:rPr lang="es-CL" sz="1100" dirty="0">
                <a:latin typeface="Bodoni MT Condensed" panose="02070606080606020203" pitchFamily="18" charset="0"/>
              </a:rPr>
              <a:t>T3</a:t>
            </a:r>
          </a:p>
        </p:txBody>
      </p:sp>
      <p:sp>
        <p:nvSpPr>
          <p:cNvPr id="148" name="CuadroTexto 147"/>
          <p:cNvSpPr txBox="1"/>
          <p:nvPr/>
        </p:nvSpPr>
        <p:spPr>
          <a:xfrm>
            <a:off x="5219157" y="3462175"/>
            <a:ext cx="492800" cy="292384"/>
          </a:xfrm>
          <a:prstGeom prst="rect">
            <a:avLst/>
          </a:prstGeom>
          <a:noFill/>
        </p:spPr>
        <p:txBody>
          <a:bodyPr wrap="square" lIns="121917" tIns="60958" rIns="121917" bIns="60958" rtlCol="0">
            <a:spAutoFit/>
          </a:bodyPr>
          <a:lstStyle/>
          <a:p>
            <a:r>
              <a:rPr lang="es-CL" sz="1100" dirty="0">
                <a:latin typeface="Bodoni MT Condensed" panose="02070606080606020203" pitchFamily="18" charset="0"/>
              </a:rPr>
              <a:t>T4</a:t>
            </a:r>
          </a:p>
        </p:txBody>
      </p:sp>
      <p:sp>
        <p:nvSpPr>
          <p:cNvPr id="149" name="CuadroTexto 148"/>
          <p:cNvSpPr txBox="1"/>
          <p:nvPr/>
        </p:nvSpPr>
        <p:spPr>
          <a:xfrm>
            <a:off x="6527440" y="3496285"/>
            <a:ext cx="508680" cy="292384"/>
          </a:xfrm>
          <a:prstGeom prst="rect">
            <a:avLst/>
          </a:prstGeom>
          <a:noFill/>
        </p:spPr>
        <p:txBody>
          <a:bodyPr wrap="square" lIns="121917" tIns="60958" rIns="121917" bIns="60958" rtlCol="0">
            <a:spAutoFit/>
          </a:bodyPr>
          <a:lstStyle/>
          <a:p>
            <a:r>
              <a:rPr lang="es-CL" sz="1100" dirty="0">
                <a:latin typeface="Bodoni MT Condensed" panose="02070606080606020203" pitchFamily="18" charset="0"/>
              </a:rPr>
              <a:t>T5</a:t>
            </a:r>
          </a:p>
        </p:txBody>
      </p:sp>
      <p:sp>
        <p:nvSpPr>
          <p:cNvPr id="151" name="CuadroTexto 150"/>
          <p:cNvSpPr txBox="1"/>
          <p:nvPr/>
        </p:nvSpPr>
        <p:spPr>
          <a:xfrm>
            <a:off x="7872653" y="3496285"/>
            <a:ext cx="536799" cy="292384"/>
          </a:xfrm>
          <a:prstGeom prst="rect">
            <a:avLst/>
          </a:prstGeom>
          <a:noFill/>
        </p:spPr>
        <p:txBody>
          <a:bodyPr wrap="square" lIns="121917" tIns="60958" rIns="121917" bIns="60958" rtlCol="0">
            <a:spAutoFit/>
          </a:bodyPr>
          <a:lstStyle/>
          <a:p>
            <a:r>
              <a:rPr lang="es-CL" sz="1100" dirty="0">
                <a:latin typeface="Bodoni MT Condensed" panose="02070606080606020203" pitchFamily="18" charset="0"/>
              </a:rPr>
              <a:t>T6</a:t>
            </a:r>
          </a:p>
        </p:txBody>
      </p:sp>
      <p:sp>
        <p:nvSpPr>
          <p:cNvPr id="153" name="CuadroTexto 152"/>
          <p:cNvSpPr txBox="1"/>
          <p:nvPr/>
        </p:nvSpPr>
        <p:spPr>
          <a:xfrm>
            <a:off x="9320445" y="3496285"/>
            <a:ext cx="423960" cy="292384"/>
          </a:xfrm>
          <a:prstGeom prst="rect">
            <a:avLst/>
          </a:prstGeom>
          <a:noFill/>
        </p:spPr>
        <p:txBody>
          <a:bodyPr wrap="square" lIns="121917" tIns="60958" rIns="121917" bIns="60958" rtlCol="0">
            <a:spAutoFit/>
          </a:bodyPr>
          <a:lstStyle/>
          <a:p>
            <a:r>
              <a:rPr lang="es-CL" sz="1100" dirty="0">
                <a:latin typeface="Bodoni MT Condensed" panose="02070606080606020203" pitchFamily="18" charset="0"/>
              </a:rPr>
              <a:t>T7</a:t>
            </a:r>
          </a:p>
        </p:txBody>
      </p:sp>
      <p:sp>
        <p:nvSpPr>
          <p:cNvPr id="154" name="CuadroTexto 153"/>
          <p:cNvSpPr txBox="1"/>
          <p:nvPr/>
        </p:nvSpPr>
        <p:spPr>
          <a:xfrm>
            <a:off x="10756029" y="3490411"/>
            <a:ext cx="524547" cy="292384"/>
          </a:xfrm>
          <a:prstGeom prst="rect">
            <a:avLst/>
          </a:prstGeom>
          <a:noFill/>
        </p:spPr>
        <p:txBody>
          <a:bodyPr wrap="square" lIns="121917" tIns="60958" rIns="121917" bIns="60958" rtlCol="0">
            <a:spAutoFit/>
          </a:bodyPr>
          <a:lstStyle/>
          <a:p>
            <a:r>
              <a:rPr lang="es-CL" sz="1100" dirty="0">
                <a:latin typeface="Bodoni MT Condensed" panose="02070606080606020203" pitchFamily="18" charset="0"/>
              </a:rPr>
              <a:t>T8</a:t>
            </a:r>
          </a:p>
        </p:txBody>
      </p:sp>
      <p:sp>
        <p:nvSpPr>
          <p:cNvPr id="155" name="CuadroTexto 154"/>
          <p:cNvSpPr txBox="1"/>
          <p:nvPr/>
        </p:nvSpPr>
        <p:spPr>
          <a:xfrm>
            <a:off x="6090692" y="4080656"/>
            <a:ext cx="554987" cy="292384"/>
          </a:xfrm>
          <a:prstGeom prst="rect">
            <a:avLst/>
          </a:prstGeom>
          <a:noFill/>
        </p:spPr>
        <p:txBody>
          <a:bodyPr wrap="square" lIns="121917" tIns="60958" rIns="121917" bIns="60958" rtlCol="0">
            <a:spAutoFit/>
          </a:bodyPr>
          <a:lstStyle/>
          <a:p>
            <a:r>
              <a:rPr lang="es-CL" sz="1100" dirty="0">
                <a:latin typeface="Bodoni MT Condensed" panose="02070606080606020203" pitchFamily="18" charset="0"/>
              </a:rPr>
              <a:t>T9</a:t>
            </a:r>
          </a:p>
        </p:txBody>
      </p:sp>
      <p:sp>
        <p:nvSpPr>
          <p:cNvPr id="156" name="CuadroTexto 155"/>
          <p:cNvSpPr txBox="1"/>
          <p:nvPr/>
        </p:nvSpPr>
        <p:spPr>
          <a:xfrm>
            <a:off x="7504612" y="4126529"/>
            <a:ext cx="558237" cy="292384"/>
          </a:xfrm>
          <a:prstGeom prst="rect">
            <a:avLst/>
          </a:prstGeom>
          <a:noFill/>
        </p:spPr>
        <p:txBody>
          <a:bodyPr wrap="square" lIns="121917" tIns="60958" rIns="121917" bIns="60958" rtlCol="0">
            <a:spAutoFit/>
          </a:bodyPr>
          <a:lstStyle/>
          <a:p>
            <a:r>
              <a:rPr lang="es-CL" sz="1100" dirty="0">
                <a:latin typeface="Bodoni MT Condensed" panose="02070606080606020203" pitchFamily="18" charset="0"/>
              </a:rPr>
              <a:t>T10</a:t>
            </a:r>
          </a:p>
        </p:txBody>
      </p:sp>
      <p:sp>
        <p:nvSpPr>
          <p:cNvPr id="157" name="CuadroTexto 156"/>
          <p:cNvSpPr txBox="1"/>
          <p:nvPr/>
        </p:nvSpPr>
        <p:spPr>
          <a:xfrm>
            <a:off x="3334135" y="4188453"/>
            <a:ext cx="407261" cy="292384"/>
          </a:xfrm>
          <a:prstGeom prst="rect">
            <a:avLst/>
          </a:prstGeom>
          <a:noFill/>
        </p:spPr>
        <p:txBody>
          <a:bodyPr wrap="square" lIns="121917" tIns="60958" rIns="121917" bIns="60958" rtlCol="0">
            <a:spAutoFit/>
          </a:bodyPr>
          <a:lstStyle/>
          <a:p>
            <a:r>
              <a:rPr lang="es-CL" sz="1100" dirty="0">
                <a:latin typeface="Bodoni MT Condensed" panose="02070606080606020203" pitchFamily="18" charset="0"/>
              </a:rPr>
              <a:t>T12</a:t>
            </a:r>
          </a:p>
        </p:txBody>
      </p:sp>
      <p:sp>
        <p:nvSpPr>
          <p:cNvPr id="158" name="CuadroTexto 157"/>
          <p:cNvSpPr txBox="1"/>
          <p:nvPr/>
        </p:nvSpPr>
        <p:spPr>
          <a:xfrm>
            <a:off x="4687412" y="4111195"/>
            <a:ext cx="407261" cy="292384"/>
          </a:xfrm>
          <a:prstGeom prst="rect">
            <a:avLst/>
          </a:prstGeom>
          <a:noFill/>
        </p:spPr>
        <p:txBody>
          <a:bodyPr wrap="square" lIns="121917" tIns="60958" rIns="121917" bIns="60958" rtlCol="0">
            <a:spAutoFit/>
          </a:bodyPr>
          <a:lstStyle/>
          <a:p>
            <a:r>
              <a:rPr lang="es-CL" sz="1100" dirty="0">
                <a:latin typeface="Bodoni MT Condensed" panose="02070606080606020203" pitchFamily="18" charset="0"/>
              </a:rPr>
              <a:t>T13</a:t>
            </a:r>
          </a:p>
        </p:txBody>
      </p:sp>
      <p:sp>
        <p:nvSpPr>
          <p:cNvPr id="159" name="CuadroTexto 158"/>
          <p:cNvSpPr txBox="1"/>
          <p:nvPr/>
        </p:nvSpPr>
        <p:spPr>
          <a:xfrm>
            <a:off x="1944120" y="3948226"/>
            <a:ext cx="407261" cy="292384"/>
          </a:xfrm>
          <a:prstGeom prst="rect">
            <a:avLst/>
          </a:prstGeom>
          <a:noFill/>
        </p:spPr>
        <p:txBody>
          <a:bodyPr wrap="square" lIns="121917" tIns="60958" rIns="121917" bIns="60958" rtlCol="0">
            <a:spAutoFit/>
          </a:bodyPr>
          <a:lstStyle/>
          <a:p>
            <a:r>
              <a:rPr lang="es-CL" sz="1100" dirty="0">
                <a:latin typeface="Bodoni MT Condensed" panose="02070606080606020203" pitchFamily="18" charset="0"/>
              </a:rPr>
              <a:t>T11</a:t>
            </a:r>
          </a:p>
        </p:txBody>
      </p:sp>
      <p:sp>
        <p:nvSpPr>
          <p:cNvPr id="160" name="CuadroTexto 159"/>
          <p:cNvSpPr txBox="1"/>
          <p:nvPr/>
        </p:nvSpPr>
        <p:spPr>
          <a:xfrm>
            <a:off x="828844" y="4528913"/>
            <a:ext cx="407261" cy="292384"/>
          </a:xfrm>
          <a:prstGeom prst="rect">
            <a:avLst/>
          </a:prstGeom>
          <a:noFill/>
        </p:spPr>
        <p:txBody>
          <a:bodyPr wrap="square" lIns="121917" tIns="60958" rIns="121917" bIns="60958" rtlCol="0">
            <a:spAutoFit/>
          </a:bodyPr>
          <a:lstStyle/>
          <a:p>
            <a:r>
              <a:rPr lang="es-CL" sz="1100" dirty="0">
                <a:latin typeface="Bodoni MT Condensed" panose="02070606080606020203" pitchFamily="18" charset="0"/>
              </a:rPr>
              <a:t>T11</a:t>
            </a:r>
          </a:p>
        </p:txBody>
      </p:sp>
      <p:sp>
        <p:nvSpPr>
          <p:cNvPr id="52" name="CuadroTexto 51"/>
          <p:cNvSpPr txBox="1"/>
          <p:nvPr/>
        </p:nvSpPr>
        <p:spPr>
          <a:xfrm>
            <a:off x="4162608" y="852777"/>
            <a:ext cx="2457809" cy="1477323"/>
          </a:xfrm>
          <a:prstGeom prst="rect">
            <a:avLst/>
          </a:prstGeom>
          <a:noFill/>
        </p:spPr>
        <p:txBody>
          <a:bodyPr wrap="square" lIns="121917" tIns="60958" rIns="121917" bIns="60958" rtlCol="0">
            <a:spAutoFit/>
          </a:bodyPr>
          <a:lstStyle/>
          <a:p>
            <a:r>
              <a:rPr lang="es-CL" sz="1100" b="1" dirty="0"/>
              <a:t>Subtareas</a:t>
            </a:r>
            <a:endParaRPr lang="es-CL" sz="1100" dirty="0"/>
          </a:p>
          <a:p>
            <a:r>
              <a:rPr lang="es-CL" sz="1100" dirty="0"/>
              <a:t>Construcción de CP Aut.*</a:t>
            </a:r>
          </a:p>
          <a:p>
            <a:r>
              <a:rPr lang="es-CL" sz="1100" b="1" dirty="0"/>
              <a:t>Obtención de datos de prueba</a:t>
            </a:r>
          </a:p>
          <a:p>
            <a:r>
              <a:rPr lang="es-CL" sz="1100" dirty="0"/>
              <a:t>Aprobación de ICP PO</a:t>
            </a:r>
          </a:p>
          <a:p>
            <a:r>
              <a:rPr lang="es-CL" sz="1100" dirty="0"/>
              <a:t>Construcción de DCP</a:t>
            </a:r>
            <a:r>
              <a:rPr lang="es-CL" sz="1100" dirty="0">
                <a:solidFill>
                  <a:srgbClr val="FF0000"/>
                </a:solidFill>
                <a:effectLst>
                  <a:outerShdw blurRad="38100" dist="38100" dir="2700000" algn="tl">
                    <a:srgbClr val="000000">
                      <a:alpha val="43137"/>
                    </a:srgbClr>
                  </a:outerShdw>
                </a:effectLst>
              </a:rPr>
              <a:t> </a:t>
            </a:r>
            <a:endParaRPr lang="es-CL" sz="1100" b="1" dirty="0">
              <a:solidFill>
                <a:srgbClr val="FF0000"/>
              </a:solidFill>
              <a:effectLst>
                <a:outerShdw blurRad="38100" dist="38100" dir="2700000" algn="tl">
                  <a:srgbClr val="000000">
                    <a:alpha val="43137"/>
                  </a:srgbClr>
                </a:outerShdw>
              </a:effectLst>
            </a:endParaRPr>
          </a:p>
          <a:p>
            <a:r>
              <a:rPr lang="es-CL" sz="1100" dirty="0"/>
              <a:t>Pruebas desarrollo</a:t>
            </a:r>
          </a:p>
          <a:p>
            <a:r>
              <a:rPr lang="es-CL" sz="1100" dirty="0"/>
              <a:t>Pruebas en Ambiente Desarrollo</a:t>
            </a:r>
          </a:p>
          <a:p>
            <a:r>
              <a:rPr lang="es-CL" sz="1100" dirty="0"/>
              <a:t>Construcción de CP Aut</a:t>
            </a:r>
          </a:p>
        </p:txBody>
      </p:sp>
      <p:sp>
        <p:nvSpPr>
          <p:cNvPr id="53" name="CuadroTexto 52"/>
          <p:cNvSpPr txBox="1"/>
          <p:nvPr/>
        </p:nvSpPr>
        <p:spPr>
          <a:xfrm>
            <a:off x="-41426" y="6596391"/>
            <a:ext cx="4985836" cy="292384"/>
          </a:xfrm>
          <a:prstGeom prst="rect">
            <a:avLst/>
          </a:prstGeom>
          <a:noFill/>
        </p:spPr>
        <p:txBody>
          <a:bodyPr wrap="square" lIns="121917" tIns="60958" rIns="121917" bIns="60958" rtlCol="0">
            <a:spAutoFit/>
          </a:bodyPr>
          <a:lstStyle/>
          <a:p>
            <a:r>
              <a:rPr lang="es-CL" sz="1100" dirty="0"/>
              <a:t>* Sólo para </a:t>
            </a:r>
            <a:r>
              <a:rPr lang="es-CL" sz="1100" dirty="0" err="1"/>
              <a:t>Hus</a:t>
            </a:r>
            <a:r>
              <a:rPr lang="es-CL" sz="1100" dirty="0"/>
              <a:t> donde aplique CP </a:t>
            </a:r>
            <a:r>
              <a:rPr lang="es-CL" sz="1100" dirty="0" err="1"/>
              <a:t>Aut</a:t>
            </a:r>
            <a:r>
              <a:rPr lang="es-CL" sz="1100" dirty="0"/>
              <a:t>.</a:t>
            </a:r>
          </a:p>
        </p:txBody>
      </p:sp>
      <p:cxnSp>
        <p:nvCxnSpPr>
          <p:cNvPr id="56" name="Conector angular 55"/>
          <p:cNvCxnSpPr>
            <a:stCxn id="8" idx="2"/>
            <a:endCxn id="81" idx="0"/>
          </p:cNvCxnSpPr>
          <p:nvPr/>
        </p:nvCxnSpPr>
        <p:spPr>
          <a:xfrm rot="16200000" flipH="1">
            <a:off x="4383085" y="4014709"/>
            <a:ext cx="672660" cy="3635"/>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7" name="Conector angular 56"/>
          <p:cNvCxnSpPr>
            <a:stCxn id="81" idx="1"/>
            <a:endCxn id="7" idx="2"/>
          </p:cNvCxnSpPr>
          <p:nvPr/>
        </p:nvCxnSpPr>
        <p:spPr>
          <a:xfrm rot="10800000">
            <a:off x="3357703" y="3680198"/>
            <a:ext cx="808539" cy="861847"/>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3" name="Conector angular 62"/>
          <p:cNvCxnSpPr>
            <a:stCxn id="10" idx="2"/>
            <a:endCxn id="87" idx="0"/>
          </p:cNvCxnSpPr>
          <p:nvPr/>
        </p:nvCxnSpPr>
        <p:spPr>
          <a:xfrm rot="5400000">
            <a:off x="7010926" y="4034487"/>
            <a:ext cx="709057" cy="477"/>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0" name="Conector angular 69"/>
          <p:cNvCxnSpPr>
            <a:stCxn id="87" idx="1"/>
            <a:endCxn id="9" idx="2"/>
          </p:cNvCxnSpPr>
          <p:nvPr/>
        </p:nvCxnSpPr>
        <p:spPr>
          <a:xfrm rot="10800000">
            <a:off x="6034309" y="3680199"/>
            <a:ext cx="775915" cy="898243"/>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3" name="Rectángulo redondeado 72"/>
          <p:cNvSpPr/>
          <p:nvPr/>
        </p:nvSpPr>
        <p:spPr>
          <a:xfrm>
            <a:off x="9632044" y="4294029"/>
            <a:ext cx="1109979" cy="37837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CL" sz="1100" dirty="0">
                <a:solidFill>
                  <a:schemeClr val="bg1"/>
                </a:solidFill>
                <a:latin typeface="Bodoni MT Condensed" panose="02070606080606020203" pitchFamily="18" charset="0"/>
              </a:rPr>
              <a:t>Cancelado</a:t>
            </a:r>
          </a:p>
        </p:txBody>
      </p:sp>
      <p:cxnSp>
        <p:nvCxnSpPr>
          <p:cNvPr id="75" name="Conector angular 74"/>
          <p:cNvCxnSpPr>
            <a:stCxn id="77" idx="1"/>
            <a:endCxn id="73" idx="3"/>
          </p:cNvCxnSpPr>
          <p:nvPr/>
        </p:nvCxnSpPr>
        <p:spPr>
          <a:xfrm rot="10800000" flipV="1">
            <a:off x="10742023" y="4468045"/>
            <a:ext cx="556380" cy="15169"/>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7" name="CuadroTexto 76"/>
          <p:cNvSpPr txBox="1"/>
          <p:nvPr/>
        </p:nvSpPr>
        <p:spPr>
          <a:xfrm>
            <a:off x="11298403" y="4344937"/>
            <a:ext cx="558237" cy="246217"/>
          </a:xfrm>
          <a:prstGeom prst="rect">
            <a:avLst/>
          </a:prstGeom>
          <a:noFill/>
        </p:spPr>
        <p:txBody>
          <a:bodyPr wrap="square" lIns="121917" tIns="60958" rIns="121917" bIns="60958" rtlCol="0">
            <a:spAutoFit/>
          </a:bodyPr>
          <a:lstStyle>
            <a:defPPr>
              <a:defRPr lang="es-CL"/>
            </a:defPPr>
            <a:lvl1pPr>
              <a:defRPr sz="800" b="1"/>
            </a:lvl1pPr>
          </a:lstStyle>
          <a:p>
            <a:r>
              <a:rPr lang="es-CL" dirty="0"/>
              <a:t>All</a:t>
            </a:r>
          </a:p>
        </p:txBody>
      </p:sp>
      <p:sp>
        <p:nvSpPr>
          <p:cNvPr id="78" name="CuadroTexto 77"/>
          <p:cNvSpPr txBox="1"/>
          <p:nvPr/>
        </p:nvSpPr>
        <p:spPr>
          <a:xfrm>
            <a:off x="9532426" y="4788442"/>
            <a:ext cx="3045509" cy="800215"/>
          </a:xfrm>
          <a:prstGeom prst="rect">
            <a:avLst/>
          </a:prstGeom>
          <a:noFill/>
        </p:spPr>
        <p:txBody>
          <a:bodyPr wrap="square" lIns="121917" tIns="60958" rIns="121917" bIns="60958" rtlCol="0">
            <a:spAutoFit/>
          </a:bodyPr>
          <a:lstStyle/>
          <a:p>
            <a:r>
              <a:rPr lang="es-CL" sz="1100" b="1" dirty="0"/>
              <a:t>Transición a Cancelado disponible </a:t>
            </a:r>
          </a:p>
          <a:p>
            <a:r>
              <a:rPr lang="es-CL" sz="1100" b="1" dirty="0"/>
              <a:t>en todos los estados solo para algunos </a:t>
            </a:r>
          </a:p>
          <a:p>
            <a:r>
              <a:rPr lang="es-CL" sz="1100" b="1" dirty="0"/>
              <a:t>Roles.</a:t>
            </a:r>
            <a:endParaRPr lang="es-CL" sz="1100" dirty="0"/>
          </a:p>
          <a:p>
            <a:pPr>
              <a:tabLst>
                <a:tab pos="476239" algn="l"/>
                <a:tab pos="715415" algn="l"/>
              </a:tabLst>
            </a:pPr>
            <a:endParaRPr lang="es-CL" sz="1100" dirty="0"/>
          </a:p>
        </p:txBody>
      </p:sp>
      <p:cxnSp>
        <p:nvCxnSpPr>
          <p:cNvPr id="54" name="Conector angular 53"/>
          <p:cNvCxnSpPr/>
          <p:nvPr/>
        </p:nvCxnSpPr>
        <p:spPr>
          <a:xfrm rot="5400000" flipH="1">
            <a:off x="4483700" y="2220158"/>
            <a:ext cx="1087429" cy="4007511"/>
          </a:xfrm>
          <a:prstGeom prst="bentConnector3">
            <a:avLst>
              <a:gd name="adj1" fmla="val -2102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9" name="CuadroTexto 58"/>
          <p:cNvSpPr txBox="1"/>
          <p:nvPr/>
        </p:nvSpPr>
        <p:spPr>
          <a:xfrm>
            <a:off x="6052336" y="4825821"/>
            <a:ext cx="421225" cy="292384"/>
          </a:xfrm>
          <a:prstGeom prst="rect">
            <a:avLst/>
          </a:prstGeom>
          <a:noFill/>
        </p:spPr>
        <p:txBody>
          <a:bodyPr wrap="square" lIns="121917" tIns="60958" rIns="121917" bIns="60958" rtlCol="0">
            <a:spAutoFit/>
          </a:bodyPr>
          <a:lstStyle/>
          <a:p>
            <a:r>
              <a:rPr lang="es-CL" sz="1100" dirty="0">
                <a:latin typeface="Bodoni MT Condensed" panose="02070606080606020203" pitchFamily="18" charset="0"/>
              </a:rPr>
              <a:t>T2</a:t>
            </a:r>
          </a:p>
        </p:txBody>
      </p:sp>
      <p:graphicFrame>
        <p:nvGraphicFramePr>
          <p:cNvPr id="17" name="Tabla 16"/>
          <p:cNvGraphicFramePr>
            <a:graphicFrameLocks noGrp="1"/>
          </p:cNvGraphicFramePr>
          <p:nvPr>
            <p:extLst>
              <p:ext uri="{D42A27DB-BD31-4B8C-83A1-F6EECF244321}">
                <p14:modId xmlns:p14="http://schemas.microsoft.com/office/powerpoint/2010/main" val="3611944453"/>
              </p:ext>
            </p:extLst>
          </p:nvPr>
        </p:nvGraphicFramePr>
        <p:xfrm>
          <a:off x="8604264" y="6026531"/>
          <a:ext cx="1087096" cy="777240"/>
        </p:xfrm>
        <a:graphic>
          <a:graphicData uri="http://schemas.openxmlformats.org/drawingml/2006/table">
            <a:tbl>
              <a:tblPr firstRow="1" bandRow="1">
                <a:tableStyleId>{5C22544A-7EE6-4342-B048-85BDC9FD1C3A}</a:tableStyleId>
              </a:tblPr>
              <a:tblGrid>
                <a:gridCol w="1087096">
                  <a:extLst>
                    <a:ext uri="{9D8B030D-6E8A-4147-A177-3AD203B41FA5}">
                      <a16:colId xmlns:a16="http://schemas.microsoft.com/office/drawing/2014/main" val="2007910506"/>
                    </a:ext>
                  </a:extLst>
                </a:gridCol>
              </a:tblGrid>
              <a:tr h="254000">
                <a:tc>
                  <a:txBody>
                    <a:bodyPr/>
                    <a:lstStyle/>
                    <a:p>
                      <a:r>
                        <a:rPr lang="es-ES" sz="1100" dirty="0">
                          <a:solidFill>
                            <a:schemeClr val="tx1"/>
                          </a:solidFill>
                        </a:rPr>
                        <a:t>Inicio</a:t>
                      </a:r>
                      <a:endParaRPr lang="es-CL" sz="1100" dirty="0">
                        <a:solidFill>
                          <a:schemeClr val="tx1"/>
                        </a:solidFill>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3324050898"/>
                  </a:ext>
                </a:extLst>
              </a:tr>
              <a:tr h="254000">
                <a:tc>
                  <a:txBody>
                    <a:bodyPr/>
                    <a:lstStyle/>
                    <a:p>
                      <a:r>
                        <a:rPr lang="es-ES" sz="1100" b="1" kern="1200" dirty="0">
                          <a:solidFill>
                            <a:schemeClr val="tx1"/>
                          </a:solidFill>
                          <a:latin typeface="+mn-lt"/>
                          <a:ea typeface="+mn-ea"/>
                          <a:cs typeface="+mn-cs"/>
                        </a:rPr>
                        <a:t>En progreso</a:t>
                      </a:r>
                      <a:endParaRPr lang="es-CL" sz="1100" b="1" kern="1200" dirty="0">
                        <a:solidFill>
                          <a:schemeClr val="tx1"/>
                        </a:solidFill>
                        <a:latin typeface="+mn-lt"/>
                        <a:ea typeface="+mn-ea"/>
                        <a:cs typeface="+mn-cs"/>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936188950"/>
                  </a:ext>
                </a:extLst>
              </a:tr>
              <a:tr h="254000">
                <a:tc>
                  <a:txBody>
                    <a:bodyPr/>
                    <a:lstStyle/>
                    <a:p>
                      <a:r>
                        <a:rPr lang="es-ES" sz="1100" b="1" kern="1200" dirty="0">
                          <a:solidFill>
                            <a:schemeClr val="tx1"/>
                          </a:solidFill>
                          <a:latin typeface="+mn-lt"/>
                          <a:ea typeface="+mn-ea"/>
                          <a:cs typeface="+mn-cs"/>
                        </a:rPr>
                        <a:t>Finalizado</a:t>
                      </a:r>
                      <a:endParaRPr lang="es-CL" sz="1100" b="1" kern="1200" dirty="0">
                        <a:solidFill>
                          <a:schemeClr val="tx1"/>
                        </a:solidFill>
                        <a:latin typeface="+mn-lt"/>
                        <a:ea typeface="+mn-ea"/>
                        <a:cs typeface="+mn-cs"/>
                      </a:endParaRP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401110673"/>
                  </a:ext>
                </a:extLst>
              </a:tr>
            </a:tbl>
          </a:graphicData>
        </a:graphic>
      </p:graphicFrame>
      <p:cxnSp>
        <p:nvCxnSpPr>
          <p:cNvPr id="60" name="Conector angular 59"/>
          <p:cNvCxnSpPr>
            <a:stCxn id="10" idx="0"/>
            <a:endCxn id="7" idx="0"/>
          </p:cNvCxnSpPr>
          <p:nvPr/>
        </p:nvCxnSpPr>
        <p:spPr>
          <a:xfrm rot="16200000" flipV="1">
            <a:off x="5363815" y="1297831"/>
            <a:ext cx="12700" cy="4007988"/>
          </a:xfrm>
          <a:prstGeom prst="bentConnector3">
            <a:avLst>
              <a:gd name="adj1" fmla="val 180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4" name="Conector angular 63"/>
          <p:cNvCxnSpPr>
            <a:endCxn id="2" idx="0"/>
          </p:cNvCxnSpPr>
          <p:nvPr/>
        </p:nvCxnSpPr>
        <p:spPr>
          <a:xfrm rot="5400000">
            <a:off x="481173" y="3101869"/>
            <a:ext cx="399899" cy="1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5" name="CuadroTexto 64"/>
          <p:cNvSpPr txBox="1"/>
          <p:nvPr/>
        </p:nvSpPr>
        <p:spPr>
          <a:xfrm>
            <a:off x="442383" y="2552910"/>
            <a:ext cx="616887" cy="246217"/>
          </a:xfrm>
          <a:prstGeom prst="rect">
            <a:avLst/>
          </a:prstGeom>
          <a:noFill/>
        </p:spPr>
        <p:txBody>
          <a:bodyPr wrap="square" lIns="121917" tIns="60958" rIns="121917" bIns="60958" rtlCol="0">
            <a:spAutoFit/>
          </a:bodyPr>
          <a:lstStyle>
            <a:defPPr>
              <a:defRPr lang="es-CL"/>
            </a:defPPr>
            <a:lvl1pPr>
              <a:defRPr sz="800" b="1"/>
            </a:lvl1pPr>
          </a:lstStyle>
          <a:p>
            <a:r>
              <a:rPr lang="es-CL" dirty="0" err="1"/>
              <a:t>All</a:t>
            </a:r>
            <a:r>
              <a:rPr lang="es-CL" dirty="0"/>
              <a:t> (PO)</a:t>
            </a:r>
          </a:p>
        </p:txBody>
      </p:sp>
      <p:sp>
        <p:nvSpPr>
          <p:cNvPr id="15" name="Rectángulo 14"/>
          <p:cNvSpPr/>
          <p:nvPr/>
        </p:nvSpPr>
        <p:spPr>
          <a:xfrm>
            <a:off x="3436425" y="5330641"/>
            <a:ext cx="6096000" cy="1138769"/>
          </a:xfrm>
          <a:prstGeom prst="rect">
            <a:avLst/>
          </a:prstGeom>
        </p:spPr>
        <p:txBody>
          <a:bodyPr lIns="121917" tIns="60958" rIns="121917" bIns="60958">
            <a:spAutoFit/>
          </a:bodyPr>
          <a:lstStyle/>
          <a:p>
            <a:pPr>
              <a:tabLst>
                <a:tab pos="476239" algn="l"/>
                <a:tab pos="715415" algn="l"/>
              </a:tabLst>
            </a:pPr>
            <a:r>
              <a:rPr lang="es-CL" sz="1100" dirty="0"/>
              <a:t>T8	:	En Producción</a:t>
            </a:r>
          </a:p>
          <a:p>
            <a:pPr>
              <a:tabLst>
                <a:tab pos="476239" algn="l"/>
                <a:tab pos="715415" algn="l"/>
              </a:tabLst>
            </a:pPr>
            <a:r>
              <a:rPr lang="es-CL" sz="1100" dirty="0"/>
              <a:t>T9	:	Listo para QA</a:t>
            </a:r>
          </a:p>
          <a:p>
            <a:pPr>
              <a:tabLst>
                <a:tab pos="476239" algn="l"/>
                <a:tab pos="715415" algn="l"/>
              </a:tabLst>
            </a:pPr>
            <a:r>
              <a:rPr lang="es-CL" sz="1100" dirty="0"/>
              <a:t>T10	:	Bloqueado en QA</a:t>
            </a:r>
          </a:p>
          <a:p>
            <a:pPr>
              <a:tabLst>
                <a:tab pos="476239" algn="l"/>
                <a:tab pos="715415" algn="l"/>
              </a:tabLst>
            </a:pPr>
            <a:r>
              <a:rPr lang="es-CL" sz="1100" dirty="0"/>
              <a:t>T11	:	No Aplica</a:t>
            </a:r>
          </a:p>
          <a:p>
            <a:pPr>
              <a:tabLst>
                <a:tab pos="476239" algn="l"/>
                <a:tab pos="715415" algn="l"/>
              </a:tabLst>
            </a:pPr>
            <a:r>
              <a:rPr lang="es-CL" sz="1100" dirty="0"/>
              <a:t>T12	:	Listo para Desarrollo</a:t>
            </a:r>
          </a:p>
          <a:p>
            <a:pPr>
              <a:tabLst>
                <a:tab pos="476239" algn="l"/>
                <a:tab pos="715415" algn="l"/>
              </a:tabLst>
            </a:pPr>
            <a:r>
              <a:rPr lang="es-CL" sz="1100" dirty="0"/>
              <a:t>T13	:	Bloqueado en Desarrollo</a:t>
            </a:r>
          </a:p>
        </p:txBody>
      </p:sp>
      <p:cxnSp>
        <p:nvCxnSpPr>
          <p:cNvPr id="18" name="Conector recto 17"/>
          <p:cNvCxnSpPr/>
          <p:nvPr/>
        </p:nvCxnSpPr>
        <p:spPr>
          <a:xfrm>
            <a:off x="166257" y="2439536"/>
            <a:ext cx="11728507"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Conector angular 71"/>
          <p:cNvCxnSpPr>
            <a:stCxn id="81" idx="2"/>
            <a:endCxn id="67" idx="2"/>
          </p:cNvCxnSpPr>
          <p:nvPr/>
        </p:nvCxnSpPr>
        <p:spPr>
          <a:xfrm rot="5400000">
            <a:off x="3366549" y="3374429"/>
            <a:ext cx="12700" cy="2713600"/>
          </a:xfrm>
          <a:prstGeom prst="bentConnector3">
            <a:avLst>
              <a:gd name="adj1" fmla="val 276495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6" name="Conector angular 75"/>
          <p:cNvCxnSpPr>
            <a:stCxn id="87" idx="3"/>
          </p:cNvCxnSpPr>
          <p:nvPr/>
        </p:nvCxnSpPr>
        <p:spPr>
          <a:xfrm flipH="1">
            <a:off x="1775520" y="4578440"/>
            <a:ext cx="6144683" cy="165917"/>
          </a:xfrm>
          <a:prstGeom prst="bentConnector5">
            <a:avLst>
              <a:gd name="adj1" fmla="val -4960"/>
              <a:gd name="adj2" fmla="val 371118"/>
              <a:gd name="adj3" fmla="val 100147"/>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3" name="CuadroTexto 82"/>
          <p:cNvSpPr txBox="1"/>
          <p:nvPr/>
        </p:nvSpPr>
        <p:spPr>
          <a:xfrm>
            <a:off x="2163168" y="4873443"/>
            <a:ext cx="407261" cy="292384"/>
          </a:xfrm>
          <a:prstGeom prst="rect">
            <a:avLst/>
          </a:prstGeom>
          <a:noFill/>
        </p:spPr>
        <p:txBody>
          <a:bodyPr wrap="square" lIns="121917" tIns="60958" rIns="121917" bIns="60958" rtlCol="0">
            <a:spAutoFit/>
          </a:bodyPr>
          <a:lstStyle/>
          <a:p>
            <a:r>
              <a:rPr lang="es-CL" sz="1100" dirty="0">
                <a:latin typeface="Bodoni MT Condensed" panose="02070606080606020203" pitchFamily="18" charset="0"/>
              </a:rPr>
              <a:t>T11</a:t>
            </a:r>
          </a:p>
        </p:txBody>
      </p:sp>
      <p:sp>
        <p:nvSpPr>
          <p:cNvPr id="84" name="CuadroTexto 83"/>
          <p:cNvSpPr txBox="1"/>
          <p:nvPr/>
        </p:nvSpPr>
        <p:spPr>
          <a:xfrm>
            <a:off x="7611354" y="5171981"/>
            <a:ext cx="407261" cy="292384"/>
          </a:xfrm>
          <a:prstGeom prst="rect">
            <a:avLst/>
          </a:prstGeom>
          <a:noFill/>
        </p:spPr>
        <p:txBody>
          <a:bodyPr wrap="square" lIns="121917" tIns="60958" rIns="121917" bIns="60958" rtlCol="0">
            <a:spAutoFit/>
          </a:bodyPr>
          <a:lstStyle/>
          <a:p>
            <a:r>
              <a:rPr lang="es-CL" sz="1100" dirty="0">
                <a:latin typeface="Bodoni MT Condensed" panose="02070606080606020203" pitchFamily="18" charset="0"/>
              </a:rPr>
              <a:t>T11</a:t>
            </a:r>
          </a:p>
        </p:txBody>
      </p:sp>
      <p:sp>
        <p:nvSpPr>
          <p:cNvPr id="79" name="CuadroTexto 78">
            <a:extLst>
              <a:ext uri="{FF2B5EF4-FFF2-40B4-BE49-F238E27FC236}">
                <a16:creationId xmlns:a16="http://schemas.microsoft.com/office/drawing/2014/main" id="{C197E8D0-1DCF-B14C-86F9-FDC5F29AD0CD}"/>
              </a:ext>
            </a:extLst>
          </p:cNvPr>
          <p:cNvSpPr txBox="1"/>
          <p:nvPr/>
        </p:nvSpPr>
        <p:spPr>
          <a:xfrm>
            <a:off x="6847834" y="915597"/>
            <a:ext cx="1934301" cy="969492"/>
          </a:xfrm>
          <a:prstGeom prst="rect">
            <a:avLst/>
          </a:prstGeom>
          <a:noFill/>
        </p:spPr>
        <p:txBody>
          <a:bodyPr wrap="square" lIns="121917" tIns="60958" rIns="121917" bIns="60958" rtlCol="0">
            <a:spAutoFit/>
          </a:bodyPr>
          <a:lstStyle/>
          <a:p>
            <a:r>
              <a:rPr lang="es-CL" sz="1100" b="1" dirty="0"/>
              <a:t>Subtareas</a:t>
            </a:r>
          </a:p>
          <a:p>
            <a:r>
              <a:rPr lang="es-CL" sz="1100" dirty="0"/>
              <a:t>Pruebas Exploratorias</a:t>
            </a:r>
          </a:p>
          <a:p>
            <a:r>
              <a:rPr lang="es-CL" sz="1100" dirty="0"/>
              <a:t>Pruebas NO impacto</a:t>
            </a:r>
          </a:p>
          <a:p>
            <a:r>
              <a:rPr lang="es-CL" sz="1100" dirty="0"/>
              <a:t>Pruebas de Regresión</a:t>
            </a:r>
          </a:p>
          <a:p>
            <a:r>
              <a:rPr lang="es-CL" sz="1100" dirty="0"/>
              <a:t>Aprobación Certificación PO</a:t>
            </a:r>
          </a:p>
        </p:txBody>
      </p:sp>
      <p:sp>
        <p:nvSpPr>
          <p:cNvPr id="3" name="2 Rectángulo"/>
          <p:cNvSpPr/>
          <p:nvPr/>
        </p:nvSpPr>
        <p:spPr>
          <a:xfrm>
            <a:off x="8544933" y="5710231"/>
            <a:ext cx="1199473" cy="348813"/>
          </a:xfrm>
          <a:prstGeom prst="rect">
            <a:avLst/>
          </a:prstGeom>
        </p:spPr>
        <p:txBody>
          <a:bodyPr wrap="none" lIns="121917" tIns="60958" rIns="121917" bIns="60958">
            <a:spAutoFit/>
          </a:bodyPr>
          <a:lstStyle/>
          <a:p>
            <a:r>
              <a:rPr lang="es-CL" sz="1400" dirty="0"/>
              <a:t>Código color</a:t>
            </a:r>
          </a:p>
        </p:txBody>
      </p:sp>
      <p:sp>
        <p:nvSpPr>
          <p:cNvPr id="82" name="Título 1"/>
          <p:cNvSpPr txBox="1">
            <a:spLocks/>
          </p:cNvSpPr>
          <p:nvPr/>
        </p:nvSpPr>
        <p:spPr>
          <a:xfrm>
            <a:off x="10905418" y="245270"/>
            <a:ext cx="1193575" cy="502179"/>
          </a:xfrm>
          <a:prstGeom prst="rect">
            <a:avLst/>
          </a:prstGeom>
        </p:spPr>
        <p:txBody>
          <a:bodyPr vert="horz" lIns="121917" tIns="60958" rIns="121917" bIns="60958"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defRPr/>
            </a:pPr>
            <a:r>
              <a:rPr lang="es-US" sz="2700" b="1" dirty="0"/>
              <a:t>FLUJO</a:t>
            </a:r>
          </a:p>
        </p:txBody>
      </p:sp>
      <p:sp>
        <p:nvSpPr>
          <p:cNvPr id="4" name="3 CuadroTexto"/>
          <p:cNvSpPr txBox="1"/>
          <p:nvPr/>
        </p:nvSpPr>
        <p:spPr>
          <a:xfrm>
            <a:off x="1066890" y="2598120"/>
            <a:ext cx="2495593" cy="353939"/>
          </a:xfrm>
          <a:prstGeom prst="rect">
            <a:avLst/>
          </a:prstGeom>
          <a:noFill/>
        </p:spPr>
        <p:txBody>
          <a:bodyPr wrap="square" lIns="121917" tIns="60958" rIns="121917" bIns="60958" rtlCol="0">
            <a:spAutoFit/>
          </a:bodyPr>
          <a:lstStyle/>
          <a:p>
            <a:r>
              <a:rPr lang="es-CL" sz="1500" dirty="0" err="1"/>
              <a:t>Definition</a:t>
            </a:r>
            <a:r>
              <a:rPr lang="es-CL" sz="1500" dirty="0"/>
              <a:t> of </a:t>
            </a:r>
            <a:r>
              <a:rPr lang="es-CL" sz="1500" dirty="0" err="1"/>
              <a:t>Ready</a:t>
            </a:r>
            <a:r>
              <a:rPr lang="es-CL" sz="1500" dirty="0"/>
              <a:t> (DOR)</a:t>
            </a:r>
          </a:p>
        </p:txBody>
      </p:sp>
      <p:sp>
        <p:nvSpPr>
          <p:cNvPr id="5" name="4 Flecha abajo"/>
          <p:cNvSpPr/>
          <p:nvPr/>
        </p:nvSpPr>
        <p:spPr>
          <a:xfrm>
            <a:off x="1796466" y="2918557"/>
            <a:ext cx="264599" cy="3184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s-CL"/>
          </a:p>
        </p:txBody>
      </p:sp>
      <p:sp>
        <p:nvSpPr>
          <p:cNvPr id="11" name="10 CuadroTexto"/>
          <p:cNvSpPr txBox="1"/>
          <p:nvPr/>
        </p:nvSpPr>
        <p:spPr>
          <a:xfrm>
            <a:off x="6066297" y="5315611"/>
            <a:ext cx="5310289" cy="461661"/>
          </a:xfrm>
          <a:prstGeom prst="rect">
            <a:avLst/>
          </a:prstGeom>
          <a:noFill/>
        </p:spPr>
        <p:txBody>
          <a:bodyPr wrap="square" lIns="121917" tIns="60958" rIns="121917" bIns="60958" rtlCol="0">
            <a:spAutoFit/>
          </a:bodyPr>
          <a:lstStyle/>
          <a:p>
            <a:r>
              <a:rPr lang="es-CL" sz="1100" dirty="0"/>
              <a:t>Cycle time      Desarrollo en progreso -&gt; Certificado QA</a:t>
            </a:r>
          </a:p>
          <a:p>
            <a:r>
              <a:rPr lang="es-CL" sz="1100" dirty="0"/>
              <a:t>Lead time      Historia Creada -&gt; Certificado QA</a:t>
            </a:r>
          </a:p>
        </p:txBody>
      </p:sp>
      <p:sp>
        <p:nvSpPr>
          <p:cNvPr id="14" name="13 Rectángulo"/>
          <p:cNvSpPr/>
          <p:nvPr/>
        </p:nvSpPr>
        <p:spPr>
          <a:xfrm>
            <a:off x="132569" y="208814"/>
            <a:ext cx="1320775" cy="586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s-CL" sz="1900" dirty="0"/>
              <a:t>bchcross4</a:t>
            </a:r>
          </a:p>
        </p:txBody>
      </p:sp>
      <p:sp>
        <p:nvSpPr>
          <p:cNvPr id="16" name="15 CuadroTexto"/>
          <p:cNvSpPr txBox="1"/>
          <p:nvPr/>
        </p:nvSpPr>
        <p:spPr>
          <a:xfrm>
            <a:off x="10905418" y="2449151"/>
            <a:ext cx="1335265" cy="492443"/>
          </a:xfrm>
          <a:prstGeom prst="rect">
            <a:avLst/>
          </a:prstGeom>
          <a:noFill/>
        </p:spPr>
        <p:txBody>
          <a:bodyPr wrap="square" lIns="121917" tIns="60958" rIns="121917" bIns="60958" rtlCol="0">
            <a:spAutoFit/>
          </a:bodyPr>
          <a:lstStyle/>
          <a:p>
            <a:r>
              <a:rPr lang="es-CL" sz="1200" dirty="0" err="1"/>
              <a:t>Custom</a:t>
            </a:r>
            <a:r>
              <a:rPr lang="es-CL" sz="1200" dirty="0"/>
              <a:t> </a:t>
            </a:r>
            <a:r>
              <a:rPr lang="es-CL" sz="1200" dirty="0" err="1"/>
              <a:t>field</a:t>
            </a:r>
            <a:r>
              <a:rPr lang="es-CL" sz="1200" dirty="0"/>
              <a:t>:</a:t>
            </a:r>
            <a:br>
              <a:rPr lang="es-CL" sz="1200" dirty="0"/>
            </a:br>
            <a:r>
              <a:rPr lang="es-CL" sz="1200" dirty="0"/>
              <a:t>Rollback (si /no)</a:t>
            </a:r>
          </a:p>
        </p:txBody>
      </p:sp>
      <p:cxnSp>
        <p:nvCxnSpPr>
          <p:cNvPr id="24" name="23 Conector recto de flecha"/>
          <p:cNvCxnSpPr/>
          <p:nvPr/>
        </p:nvCxnSpPr>
        <p:spPr>
          <a:xfrm flipH="1">
            <a:off x="10327328" y="2941593"/>
            <a:ext cx="1226075" cy="3538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84 Conector recto de flecha"/>
          <p:cNvCxnSpPr>
            <a:stCxn id="16" idx="2"/>
            <a:endCxn id="13" idx="0"/>
          </p:cNvCxnSpPr>
          <p:nvPr/>
        </p:nvCxnSpPr>
        <p:spPr>
          <a:xfrm flipH="1">
            <a:off x="11553403" y="2941593"/>
            <a:ext cx="19648" cy="360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132909" y="3722527"/>
            <a:ext cx="2410352" cy="200051"/>
          </a:xfrm>
          <a:prstGeom prst="rect">
            <a:avLst/>
          </a:prstGeom>
          <a:solidFill>
            <a:schemeClr val="lt1"/>
          </a:solidFill>
        </p:spPr>
        <p:style>
          <a:lnRef idx="2">
            <a:schemeClr val="accent2"/>
          </a:lnRef>
          <a:fillRef idx="1">
            <a:schemeClr val="lt1"/>
          </a:fillRef>
          <a:effectRef idx="0">
            <a:schemeClr val="accent2"/>
          </a:effectRef>
          <a:fontRef idx="minor">
            <a:schemeClr val="dk1"/>
          </a:fontRef>
        </p:style>
        <p:txBody>
          <a:bodyPr wrap="square" lIns="121917" tIns="60958" rIns="121917" bIns="60958" rtlCol="0">
            <a:spAutoFit/>
          </a:bodyPr>
          <a:lstStyle>
            <a:defPPr>
              <a:defRPr lang="es-CL"/>
            </a:defPPr>
            <a:lvl1pPr>
              <a:defRPr sz="500">
                <a:solidFill>
                  <a:srgbClr val="FF0000"/>
                </a:solidFill>
              </a:defRPr>
            </a:lvl1pPr>
          </a:lstStyle>
          <a:p>
            <a:r>
              <a:rPr lang="es-CL" dirty="0"/>
              <a:t>DOR NOK (sprint no activo y sprint activo)</a:t>
            </a:r>
          </a:p>
        </p:txBody>
      </p:sp>
      <p:sp>
        <p:nvSpPr>
          <p:cNvPr id="86" name="85 CuadroTexto"/>
          <p:cNvSpPr txBox="1"/>
          <p:nvPr/>
        </p:nvSpPr>
        <p:spPr>
          <a:xfrm>
            <a:off x="1548838" y="3979004"/>
            <a:ext cx="2319831" cy="200051"/>
          </a:xfrm>
          <a:prstGeom prst="rect">
            <a:avLst/>
          </a:prstGeom>
          <a:solidFill>
            <a:schemeClr val="lt1"/>
          </a:solidFill>
        </p:spPr>
        <p:style>
          <a:lnRef idx="2">
            <a:schemeClr val="accent2"/>
          </a:lnRef>
          <a:fillRef idx="1">
            <a:schemeClr val="lt1"/>
          </a:fillRef>
          <a:effectRef idx="0">
            <a:schemeClr val="accent2"/>
          </a:effectRef>
          <a:fontRef idx="minor">
            <a:schemeClr val="dk1"/>
          </a:fontRef>
        </p:style>
        <p:txBody>
          <a:bodyPr wrap="square" lIns="121917" tIns="60958" rIns="121917" bIns="60958" rtlCol="0">
            <a:spAutoFit/>
          </a:bodyPr>
          <a:lstStyle>
            <a:defPPr>
              <a:defRPr lang="es-CL"/>
            </a:defPPr>
            <a:lvl1pPr>
              <a:defRPr sz="500">
                <a:solidFill>
                  <a:srgbClr val="FF0000"/>
                </a:solidFill>
              </a:defRPr>
            </a:lvl1pPr>
          </a:lstStyle>
          <a:p>
            <a:r>
              <a:rPr lang="es-CL" dirty="0"/>
              <a:t>DOR OK  (TODAS LAS SUBTAREAS OK)</a:t>
            </a:r>
          </a:p>
        </p:txBody>
      </p:sp>
      <p:sp>
        <p:nvSpPr>
          <p:cNvPr id="89" name="88 CuadroTexto"/>
          <p:cNvSpPr txBox="1"/>
          <p:nvPr/>
        </p:nvSpPr>
        <p:spPr>
          <a:xfrm>
            <a:off x="4162608" y="3962751"/>
            <a:ext cx="3758073" cy="230828"/>
          </a:xfrm>
          <a:prstGeom prst="rect">
            <a:avLst/>
          </a:prstGeom>
          <a:solidFill>
            <a:schemeClr val="lt1">
              <a:alpha val="20000"/>
            </a:schemeClr>
          </a:solidFill>
        </p:spPr>
        <p:style>
          <a:lnRef idx="2">
            <a:schemeClr val="accent2"/>
          </a:lnRef>
          <a:fillRef idx="1">
            <a:schemeClr val="lt1"/>
          </a:fillRef>
          <a:effectRef idx="0">
            <a:schemeClr val="accent2"/>
          </a:effectRef>
          <a:fontRef idx="minor">
            <a:schemeClr val="dk1"/>
          </a:fontRef>
        </p:style>
        <p:txBody>
          <a:bodyPr wrap="square" lIns="121917" tIns="60958" rIns="121917" bIns="60958" rtlCol="0">
            <a:spAutoFit/>
          </a:bodyPr>
          <a:lstStyle/>
          <a:p>
            <a:r>
              <a:rPr lang="es-CL" sz="700" dirty="0">
                <a:solidFill>
                  <a:srgbClr val="FF0000"/>
                </a:solidFill>
              </a:rPr>
              <a:t>HDU EN CURSO</a:t>
            </a:r>
          </a:p>
        </p:txBody>
      </p:sp>
      <p:sp>
        <p:nvSpPr>
          <p:cNvPr id="90" name="89 CuadroTexto"/>
          <p:cNvSpPr txBox="1"/>
          <p:nvPr/>
        </p:nvSpPr>
        <p:spPr>
          <a:xfrm>
            <a:off x="8098568" y="3940249"/>
            <a:ext cx="4009825" cy="230828"/>
          </a:xfrm>
          <a:prstGeom prst="rect">
            <a:avLst/>
          </a:prstGeom>
          <a:solidFill>
            <a:schemeClr val="lt1">
              <a:alpha val="20000"/>
            </a:schemeClr>
          </a:solidFill>
        </p:spPr>
        <p:style>
          <a:lnRef idx="2">
            <a:schemeClr val="accent2"/>
          </a:lnRef>
          <a:fillRef idx="1">
            <a:schemeClr val="lt1"/>
          </a:fillRef>
          <a:effectRef idx="0">
            <a:schemeClr val="accent2"/>
          </a:effectRef>
          <a:fontRef idx="minor">
            <a:schemeClr val="dk1"/>
          </a:fontRef>
        </p:style>
        <p:txBody>
          <a:bodyPr wrap="square" lIns="121917" tIns="60958" rIns="121917" bIns="60958" rtlCol="0">
            <a:spAutoFit/>
          </a:bodyPr>
          <a:lstStyle/>
          <a:p>
            <a:r>
              <a:rPr lang="es-CL" sz="700" dirty="0">
                <a:solidFill>
                  <a:srgbClr val="FF0000"/>
                </a:solidFill>
              </a:rPr>
              <a:t>HDU DONE</a:t>
            </a:r>
          </a:p>
        </p:txBody>
      </p:sp>
      <p:pic>
        <p:nvPicPr>
          <p:cNvPr id="88"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3"/>
          <a:srcRect l="8409" t="1400" r="1608" b="92482"/>
          <a:stretch/>
        </p:blipFill>
        <p:spPr>
          <a:xfrm>
            <a:off x="7620000" y="0"/>
            <a:ext cx="4572000" cy="190500"/>
          </a:xfrm>
          <a:prstGeom prst="rect">
            <a:avLst/>
          </a:prstGeom>
        </p:spPr>
      </p:pic>
      <p:sp>
        <p:nvSpPr>
          <p:cNvPr id="92" name="91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Jira : Buena práctica</a:t>
            </a:r>
          </a:p>
        </p:txBody>
      </p:sp>
    </p:spTree>
    <p:extLst>
      <p:ext uri="{BB962C8B-B14F-4D97-AF65-F5344CB8AC3E}">
        <p14:creationId xmlns:p14="http://schemas.microsoft.com/office/powerpoint/2010/main" val="4248444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B07B9CBB-7C48-6448-9A5F-89E82B3B7B4B}"/>
              </a:ext>
            </a:extLst>
          </p:cNvPr>
          <p:cNvPicPr>
            <a:picLocks noChangeAspect="1"/>
          </p:cNvPicPr>
          <p:nvPr/>
        </p:nvPicPr>
        <p:blipFill rotWithShape="1">
          <a:blip r:embed="rId3"/>
          <a:srcRect r="15379"/>
          <a:stretch/>
        </p:blipFill>
        <p:spPr>
          <a:xfrm>
            <a:off x="2551421" y="643467"/>
            <a:ext cx="7089157"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15" name="14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Jira : Buena práctica</a:t>
            </a:r>
          </a:p>
        </p:txBody>
      </p:sp>
    </p:spTree>
    <p:extLst>
      <p:ext uri="{BB962C8B-B14F-4D97-AF65-F5344CB8AC3E}">
        <p14:creationId xmlns:p14="http://schemas.microsoft.com/office/powerpoint/2010/main" val="326692347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E8E76C2F-DBB3-F64F-9D44-94BCEB356AC2}"/>
              </a:ext>
            </a:extLst>
          </p:cNvPr>
          <p:cNvSpPr txBox="1"/>
          <p:nvPr/>
        </p:nvSpPr>
        <p:spPr>
          <a:xfrm>
            <a:off x="779113" y="337344"/>
            <a:ext cx="5394938"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none" rtlCol="0">
            <a:spAutoFit/>
          </a:bodyPr>
          <a:lstStyle/>
          <a:p>
            <a:r>
              <a:rPr lang="es-CL" dirty="0"/>
              <a:t>Introducción Objetivo técnico de proyecto Dashboards  </a:t>
            </a:r>
          </a:p>
        </p:txBody>
      </p:sp>
      <p:sp>
        <p:nvSpPr>
          <p:cNvPr id="2" name="CuadroTexto 1">
            <a:extLst>
              <a:ext uri="{FF2B5EF4-FFF2-40B4-BE49-F238E27FC236}">
                <a16:creationId xmlns:a16="http://schemas.microsoft.com/office/drawing/2014/main" id="{3D10025D-BBB4-E74F-ABDA-6247C1176B3C}"/>
              </a:ext>
            </a:extLst>
          </p:cNvPr>
          <p:cNvSpPr txBox="1"/>
          <p:nvPr/>
        </p:nvSpPr>
        <p:spPr>
          <a:xfrm>
            <a:off x="1450427" y="2575031"/>
            <a:ext cx="8902262" cy="95410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CL" sz="2800" i="1" dirty="0"/>
              <a:t>Mejorar la gestión de proyectos agile BCH mediante la automatización de reportería de data en Jira</a:t>
            </a:r>
          </a:p>
        </p:txBody>
      </p:sp>
      <p:pic>
        <p:nvPicPr>
          <p:cNvPr id="4"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3"/>
          <a:srcRect l="8409" t="1400" r="1608" b="92482"/>
          <a:stretch/>
        </p:blipFill>
        <p:spPr>
          <a:xfrm>
            <a:off x="7620000" y="0"/>
            <a:ext cx="4572000" cy="190500"/>
          </a:xfrm>
          <a:prstGeom prst="rect">
            <a:avLst/>
          </a:prstGeom>
        </p:spPr>
      </p:pic>
      <p:sp>
        <p:nvSpPr>
          <p:cNvPr id="6" name="5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Desafíos</a:t>
            </a:r>
          </a:p>
        </p:txBody>
      </p:sp>
    </p:spTree>
    <p:extLst>
      <p:ext uri="{BB962C8B-B14F-4D97-AF65-F5344CB8AC3E}">
        <p14:creationId xmlns:p14="http://schemas.microsoft.com/office/powerpoint/2010/main" val="2279312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CuadroTexto 1">
            <a:extLst>
              <a:ext uri="{FF2B5EF4-FFF2-40B4-BE49-F238E27FC236}">
                <a16:creationId xmlns:a16="http://schemas.microsoft.com/office/drawing/2014/main" id="{7E4A93AF-124A-7C4E-8238-9C301DC7F648}"/>
              </a:ext>
            </a:extLst>
          </p:cNvPr>
          <p:cNvSpPr txBox="1"/>
          <p:nvPr/>
        </p:nvSpPr>
        <p:spPr>
          <a:xfrm>
            <a:off x="1367624" y="2490436"/>
            <a:ext cx="9708995" cy="356717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dirty="0" err="1"/>
              <a:t>Filtro</a:t>
            </a:r>
            <a:r>
              <a:rPr lang="en-US" sz="2400" dirty="0"/>
              <a:t>: project = [PROYECTO] and </a:t>
            </a:r>
            <a:r>
              <a:rPr lang="en-US" sz="2400" dirty="0" err="1"/>
              <a:t>issuetype</a:t>
            </a:r>
            <a:r>
              <a:rPr lang="en-US" sz="2400" dirty="0"/>
              <a:t> in (ISSUE TYPE DEL PROYECTO) ORDER BY Rank ASC</a:t>
            </a:r>
            <a:r>
              <a:rPr lang="en-US" sz="2400" dirty="0">
                <a:effectLst/>
              </a:rPr>
              <a:t> </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t>PROYECTO: Key/</a:t>
            </a:r>
            <a:r>
              <a:rPr lang="en-US" sz="2400" dirty="0" err="1"/>
              <a:t>Nombre</a:t>
            </a:r>
            <a:r>
              <a:rPr lang="en-US" sz="2400" dirty="0"/>
              <a:t> del Proyecto.</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t>ISSUETYPE: </a:t>
            </a:r>
            <a:r>
              <a:rPr lang="en-US" sz="2400" dirty="0" err="1"/>
              <a:t>Issuetypes</a:t>
            </a:r>
            <a:r>
              <a:rPr lang="en-US" sz="2400" dirty="0"/>
              <a:t> </a:t>
            </a:r>
            <a:r>
              <a:rPr lang="en-US" sz="2400" dirty="0" err="1"/>
              <a:t>utilizados</a:t>
            </a:r>
            <a:r>
              <a:rPr lang="en-US" sz="2400" dirty="0"/>
              <a:t> por el </a:t>
            </a:r>
            <a:r>
              <a:rPr lang="en-US" sz="2400" dirty="0" err="1"/>
              <a:t>proyecto</a:t>
            </a:r>
            <a:r>
              <a:rPr lang="en-US" sz="2400" dirty="0"/>
              <a:t>.</a:t>
            </a:r>
          </a:p>
          <a:p>
            <a:pPr indent="-228600">
              <a:lnSpc>
                <a:spcPct val="90000"/>
              </a:lnSpc>
              <a:spcAft>
                <a:spcPts val="600"/>
              </a:spcAft>
              <a:buFont typeface="Arial" panose="020B0604020202020204" pitchFamily="34" charset="0"/>
              <a:buChar char="•"/>
            </a:pPr>
            <a:endParaRPr lang="en-US" sz="2400" dirty="0"/>
          </a:p>
        </p:txBody>
      </p:sp>
      <p:sp>
        <p:nvSpPr>
          <p:cNvPr id="3" name="CuadroTexto 2">
            <a:extLst>
              <a:ext uri="{FF2B5EF4-FFF2-40B4-BE49-F238E27FC236}">
                <a16:creationId xmlns:a16="http://schemas.microsoft.com/office/drawing/2014/main" id="{958FE53E-2A87-4E4D-8C72-E2B30AC374DD}"/>
              </a:ext>
            </a:extLst>
          </p:cNvPr>
          <p:cNvSpPr txBox="1"/>
          <p:nvPr/>
        </p:nvSpPr>
        <p:spPr>
          <a:xfrm>
            <a:off x="1923393" y="1240221"/>
            <a:ext cx="4698124" cy="369332"/>
          </a:xfrm>
          <a:prstGeom prst="rect">
            <a:avLst/>
          </a:prstGeom>
          <a:noFill/>
        </p:spPr>
        <p:txBody>
          <a:bodyPr wrap="square" rtlCol="0">
            <a:spAutoFit/>
          </a:bodyPr>
          <a:lstStyle/>
          <a:p>
            <a:r>
              <a:rPr lang="es-CL" dirty="0">
                <a:solidFill>
                  <a:schemeClr val="bg1"/>
                </a:solidFill>
              </a:rPr>
              <a:t>Configuración de tablero Kanban – Jira Software</a:t>
            </a:r>
          </a:p>
        </p:txBody>
      </p:sp>
      <p:pic>
        <p:nvPicPr>
          <p:cNvPr id="10"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3"/>
          <a:srcRect l="8409" t="1400" r="1608" b="92482"/>
          <a:stretch/>
        </p:blipFill>
        <p:spPr>
          <a:xfrm>
            <a:off x="7620000" y="0"/>
            <a:ext cx="4572000" cy="190500"/>
          </a:xfrm>
          <a:prstGeom prst="rect">
            <a:avLst/>
          </a:prstGeom>
        </p:spPr>
      </p:pic>
      <p:sp>
        <p:nvSpPr>
          <p:cNvPr id="14" name="13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Jira : Buena práctica</a:t>
            </a:r>
          </a:p>
        </p:txBody>
      </p:sp>
    </p:spTree>
    <p:extLst>
      <p:ext uri="{BB962C8B-B14F-4D97-AF65-F5344CB8AC3E}">
        <p14:creationId xmlns:p14="http://schemas.microsoft.com/office/powerpoint/2010/main" val="55895237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04849388-EA58-F44D-B732-D4AF359E3BD8}"/>
              </a:ext>
            </a:extLst>
          </p:cNvPr>
          <p:cNvPicPr/>
          <p:nvPr/>
        </p:nvPicPr>
        <p:blipFill>
          <a:blip r:embed="rId2"/>
          <a:stretch>
            <a:fillRect/>
          </a:stretch>
        </p:blipFill>
        <p:spPr>
          <a:xfrm>
            <a:off x="1156562" y="643467"/>
            <a:ext cx="9948332" cy="5571065"/>
          </a:xfrm>
          <a:prstGeom prst="rect">
            <a:avLst/>
          </a:prstGeom>
          <a:ln>
            <a:noFill/>
          </a:ln>
        </p:spPr>
      </p:pic>
      <p:pic>
        <p:nvPicPr>
          <p:cNvPr id="12"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3"/>
          <a:srcRect l="8409" t="1400" r="1608" b="92482"/>
          <a:stretch/>
        </p:blipFill>
        <p:spPr>
          <a:xfrm>
            <a:off x="7620000" y="0"/>
            <a:ext cx="4572000" cy="190500"/>
          </a:xfrm>
          <a:prstGeom prst="rect">
            <a:avLst/>
          </a:prstGeom>
        </p:spPr>
      </p:pic>
      <p:sp>
        <p:nvSpPr>
          <p:cNvPr id="16" name="15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Jira : Buena práctica</a:t>
            </a:r>
          </a:p>
        </p:txBody>
      </p:sp>
    </p:spTree>
    <p:extLst>
      <p:ext uri="{BB962C8B-B14F-4D97-AF65-F5344CB8AC3E}">
        <p14:creationId xmlns:p14="http://schemas.microsoft.com/office/powerpoint/2010/main" val="21543409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2"/>
          <a:srcRect l="8409" t="1400" r="1608" b="92482"/>
          <a:stretch/>
        </p:blipFill>
        <p:spPr>
          <a:xfrm>
            <a:off x="7620000" y="0"/>
            <a:ext cx="4572000" cy="190500"/>
          </a:xfrm>
          <a:prstGeom prst="rect">
            <a:avLst/>
          </a:prstGeom>
        </p:spPr>
      </p:pic>
      <p:sp>
        <p:nvSpPr>
          <p:cNvPr id="16" name="15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Jira : Buena práctica</a:t>
            </a:r>
          </a:p>
        </p:txBody>
      </p:sp>
      <p:pic>
        <p:nvPicPr>
          <p:cNvPr id="3" name="Imagen 2">
            <a:extLst>
              <a:ext uri="{FF2B5EF4-FFF2-40B4-BE49-F238E27FC236}">
                <a16:creationId xmlns:a16="http://schemas.microsoft.com/office/drawing/2014/main" id="{715045C0-74CA-40A1-96DF-1AE5EE453503}"/>
              </a:ext>
            </a:extLst>
          </p:cNvPr>
          <p:cNvPicPr>
            <a:picLocks noChangeAspect="1"/>
          </p:cNvPicPr>
          <p:nvPr/>
        </p:nvPicPr>
        <p:blipFill>
          <a:blip r:embed="rId3"/>
          <a:stretch>
            <a:fillRect/>
          </a:stretch>
        </p:blipFill>
        <p:spPr>
          <a:xfrm>
            <a:off x="0" y="971920"/>
            <a:ext cx="12192000" cy="4914159"/>
          </a:xfrm>
          <a:prstGeom prst="rect">
            <a:avLst/>
          </a:prstGeom>
        </p:spPr>
      </p:pic>
      <p:sp>
        <p:nvSpPr>
          <p:cNvPr id="4" name="Rectángulo 3">
            <a:extLst>
              <a:ext uri="{FF2B5EF4-FFF2-40B4-BE49-F238E27FC236}">
                <a16:creationId xmlns:a16="http://schemas.microsoft.com/office/drawing/2014/main" id="{DA0BAF58-DFA7-48F1-8765-D29DC7515F71}"/>
              </a:ext>
            </a:extLst>
          </p:cNvPr>
          <p:cNvSpPr/>
          <p:nvPr/>
        </p:nvSpPr>
        <p:spPr>
          <a:xfrm>
            <a:off x="117230" y="5615354"/>
            <a:ext cx="1613513" cy="480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Por Hacer</a:t>
            </a:r>
          </a:p>
        </p:txBody>
      </p:sp>
      <p:sp>
        <p:nvSpPr>
          <p:cNvPr id="6" name="Rectángulo 5">
            <a:extLst>
              <a:ext uri="{FF2B5EF4-FFF2-40B4-BE49-F238E27FC236}">
                <a16:creationId xmlns:a16="http://schemas.microsoft.com/office/drawing/2014/main" id="{23D0F51B-103F-451F-8065-7F11AFDF63B7}"/>
              </a:ext>
            </a:extLst>
          </p:cNvPr>
          <p:cNvSpPr/>
          <p:nvPr/>
        </p:nvSpPr>
        <p:spPr>
          <a:xfrm>
            <a:off x="1796778" y="5615354"/>
            <a:ext cx="6878999" cy="48064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En Progreso</a:t>
            </a:r>
          </a:p>
        </p:txBody>
      </p:sp>
      <p:sp>
        <p:nvSpPr>
          <p:cNvPr id="8" name="Rectángulo 7">
            <a:extLst>
              <a:ext uri="{FF2B5EF4-FFF2-40B4-BE49-F238E27FC236}">
                <a16:creationId xmlns:a16="http://schemas.microsoft.com/office/drawing/2014/main" id="{E8708176-B4BA-48DA-99F8-E37F4668CEA2}"/>
              </a:ext>
            </a:extLst>
          </p:cNvPr>
          <p:cNvSpPr/>
          <p:nvPr/>
        </p:nvSpPr>
        <p:spPr>
          <a:xfrm>
            <a:off x="8781708" y="5615354"/>
            <a:ext cx="1613513" cy="48064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Terminada</a:t>
            </a:r>
          </a:p>
        </p:txBody>
      </p:sp>
    </p:spTree>
    <p:extLst>
      <p:ext uri="{BB962C8B-B14F-4D97-AF65-F5344CB8AC3E}">
        <p14:creationId xmlns:p14="http://schemas.microsoft.com/office/powerpoint/2010/main" val="108898161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3B6D4E4D-E798-114B-BA20-5BA3259C6FED}"/>
              </a:ext>
            </a:extLst>
          </p:cNvPr>
          <p:cNvPicPr/>
          <p:nvPr/>
        </p:nvPicPr>
        <p:blipFill rotWithShape="1">
          <a:blip r:embed="rId3"/>
          <a:srcRect t="10154"/>
          <a:stretch/>
        </p:blipFill>
        <p:spPr>
          <a:xfrm>
            <a:off x="643467" y="1538817"/>
            <a:ext cx="10905066" cy="4262034"/>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7D8BACA3-17F1-9E46-B57E-6BA91C894D05}"/>
              </a:ext>
            </a:extLst>
          </p:cNvPr>
          <p:cNvSpPr txBox="1"/>
          <p:nvPr/>
        </p:nvSpPr>
        <p:spPr>
          <a:xfrm>
            <a:off x="1986454" y="512759"/>
            <a:ext cx="7030545" cy="369332"/>
          </a:xfrm>
          <a:prstGeom prst="rect">
            <a:avLst/>
          </a:prstGeom>
          <a:noFill/>
        </p:spPr>
        <p:txBody>
          <a:bodyPr wrap="square" rtlCol="0">
            <a:spAutoFit/>
          </a:bodyPr>
          <a:lstStyle/>
          <a:p>
            <a:r>
              <a:rPr lang="es-CL" dirty="0" err="1"/>
              <a:t>Backlog</a:t>
            </a:r>
            <a:r>
              <a:rPr lang="es-CL" dirty="0"/>
              <a:t>    (</a:t>
            </a:r>
            <a:r>
              <a:rPr lang="es-CL" b="1" dirty="0" err="1">
                <a:solidFill>
                  <a:srgbClr val="FF0000"/>
                </a:solidFill>
              </a:rPr>
              <a:t>nombre_proyecto</a:t>
            </a:r>
            <a:r>
              <a:rPr lang="es-CL" b="1" dirty="0">
                <a:solidFill>
                  <a:srgbClr val="FF0000"/>
                </a:solidFill>
              </a:rPr>
              <a:t>-</a:t>
            </a:r>
            <a:r>
              <a:rPr lang="es-CL" b="1" dirty="0" err="1">
                <a:solidFill>
                  <a:srgbClr val="FF0000"/>
                </a:solidFill>
              </a:rPr>
              <a:t>nombre_celula</a:t>
            </a:r>
            <a:r>
              <a:rPr lang="es-CL" b="1" dirty="0">
                <a:solidFill>
                  <a:srgbClr val="FF0000"/>
                </a:solidFill>
              </a:rPr>
              <a:t>-PRODUCTBACKLOG</a:t>
            </a:r>
          </a:p>
        </p:txBody>
      </p:sp>
      <p:sp>
        <p:nvSpPr>
          <p:cNvPr id="4" name="3 Rectángulo"/>
          <p:cNvSpPr/>
          <p:nvPr/>
        </p:nvSpPr>
        <p:spPr>
          <a:xfrm>
            <a:off x="3022600" y="512759"/>
            <a:ext cx="1747044" cy="3693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11 Rectángulo"/>
          <p:cNvSpPr/>
          <p:nvPr/>
        </p:nvSpPr>
        <p:spPr>
          <a:xfrm>
            <a:off x="4845844" y="517518"/>
            <a:ext cx="1409700" cy="3693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13 Rectángulo"/>
          <p:cNvSpPr/>
          <p:nvPr/>
        </p:nvSpPr>
        <p:spPr>
          <a:xfrm>
            <a:off x="6331743" y="517518"/>
            <a:ext cx="1838325" cy="3693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6"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20" name="19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Jira : Buena práctica</a:t>
            </a:r>
          </a:p>
        </p:txBody>
      </p:sp>
    </p:spTree>
    <p:extLst>
      <p:ext uri="{BB962C8B-B14F-4D97-AF65-F5344CB8AC3E}">
        <p14:creationId xmlns:p14="http://schemas.microsoft.com/office/powerpoint/2010/main" val="336473263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3"/>
          <a:srcRect l="8409" t="1400" r="1608" b="92482"/>
          <a:stretch/>
        </p:blipFill>
        <p:spPr>
          <a:xfrm>
            <a:off x="7620000" y="0"/>
            <a:ext cx="4572000" cy="190500"/>
          </a:xfrm>
          <a:prstGeom prst="rect">
            <a:avLst/>
          </a:prstGeom>
        </p:spPr>
      </p:pic>
      <p:sp>
        <p:nvSpPr>
          <p:cNvPr id="20" name="19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Jira : Buena práctica</a:t>
            </a:r>
          </a:p>
        </p:txBody>
      </p:sp>
      <p:pic>
        <p:nvPicPr>
          <p:cNvPr id="5" name="Imagen 4">
            <a:extLst>
              <a:ext uri="{FF2B5EF4-FFF2-40B4-BE49-F238E27FC236}">
                <a16:creationId xmlns:a16="http://schemas.microsoft.com/office/drawing/2014/main" id="{3379F81E-5AF3-2B4E-A211-8EA6D3A87F31}"/>
              </a:ext>
            </a:extLst>
          </p:cNvPr>
          <p:cNvPicPr>
            <a:picLocks noChangeAspect="1"/>
          </p:cNvPicPr>
          <p:nvPr/>
        </p:nvPicPr>
        <p:blipFill>
          <a:blip r:embed="rId4"/>
          <a:stretch>
            <a:fillRect/>
          </a:stretch>
        </p:blipFill>
        <p:spPr>
          <a:xfrm>
            <a:off x="431800" y="1485900"/>
            <a:ext cx="11328400" cy="3886200"/>
          </a:xfrm>
          <a:prstGeom prst="rect">
            <a:avLst/>
          </a:prstGeom>
        </p:spPr>
      </p:pic>
    </p:spTree>
    <p:extLst>
      <p:ext uri="{BB962C8B-B14F-4D97-AF65-F5344CB8AC3E}">
        <p14:creationId xmlns:p14="http://schemas.microsoft.com/office/powerpoint/2010/main" val="379620527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55F6FD7A-187A-EA41-8353-AB9919BF1524}"/>
              </a:ext>
            </a:extLst>
          </p:cNvPr>
          <p:cNvPicPr/>
          <p:nvPr/>
        </p:nvPicPr>
        <p:blipFill rotWithShape="1">
          <a:blip r:embed="rId2"/>
          <a:srcRect t="8304" r="1" b="2112"/>
          <a:stretch/>
        </p:blipFill>
        <p:spPr>
          <a:xfrm>
            <a:off x="643467" y="987972"/>
            <a:ext cx="10905066" cy="5226560"/>
          </a:xfrm>
          <a:prstGeom prst="rect">
            <a:avLst/>
          </a:prstGeom>
          <a:ln>
            <a:noFill/>
          </a:ln>
        </p:spPr>
      </p:pic>
      <p:sp>
        <p:nvSpPr>
          <p:cNvPr id="19" name="Isosceles Triangle 18">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C409E817-2C24-D046-A287-DE25735E495F}"/>
              </a:ext>
            </a:extLst>
          </p:cNvPr>
          <p:cNvSpPr txBox="1"/>
          <p:nvPr/>
        </p:nvSpPr>
        <p:spPr>
          <a:xfrm>
            <a:off x="2648607" y="288485"/>
            <a:ext cx="6159062" cy="369332"/>
          </a:xfrm>
          <a:prstGeom prst="rect">
            <a:avLst/>
          </a:prstGeom>
          <a:noFill/>
        </p:spPr>
        <p:txBody>
          <a:bodyPr wrap="square" rtlCol="0">
            <a:spAutoFit/>
          </a:bodyPr>
          <a:lstStyle/>
          <a:p>
            <a:r>
              <a:rPr lang="es-CL" dirty="0"/>
              <a:t>Creación de Epica</a:t>
            </a:r>
          </a:p>
        </p:txBody>
      </p:sp>
      <p:pic>
        <p:nvPicPr>
          <p:cNvPr id="12"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3"/>
          <a:srcRect l="8409" t="1400" r="1608" b="92482"/>
          <a:stretch/>
        </p:blipFill>
        <p:spPr>
          <a:xfrm>
            <a:off x="7620000" y="0"/>
            <a:ext cx="4572000" cy="190500"/>
          </a:xfrm>
          <a:prstGeom prst="rect">
            <a:avLst/>
          </a:prstGeom>
        </p:spPr>
      </p:pic>
      <p:sp>
        <p:nvSpPr>
          <p:cNvPr id="16" name="15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Jira : Buena práctica</a:t>
            </a:r>
          </a:p>
        </p:txBody>
      </p:sp>
    </p:spTree>
    <p:extLst>
      <p:ext uri="{BB962C8B-B14F-4D97-AF65-F5344CB8AC3E}">
        <p14:creationId xmlns:p14="http://schemas.microsoft.com/office/powerpoint/2010/main" val="171773218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72279F09-6460-6E49-81C8-A0EF85C35DEE}"/>
              </a:ext>
            </a:extLst>
          </p:cNvPr>
          <p:cNvPicPr/>
          <p:nvPr/>
        </p:nvPicPr>
        <p:blipFill rotWithShape="1">
          <a:blip r:embed="rId2"/>
          <a:srcRect t="2105" r="1" b="1958"/>
          <a:stretch/>
        </p:blipFill>
        <p:spPr>
          <a:xfrm>
            <a:off x="643467" y="643467"/>
            <a:ext cx="10905066" cy="5571065"/>
          </a:xfrm>
          <a:prstGeom prst="rect">
            <a:avLst/>
          </a:prstGeom>
          <a:ln>
            <a:noFill/>
          </a:ln>
        </p:spPr>
      </p:pic>
      <p:sp>
        <p:nvSpPr>
          <p:cNvPr id="19" name="Isosceles Triangle 18">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3"/>
          <a:srcRect l="8409" t="1400" r="1608" b="92482"/>
          <a:stretch/>
        </p:blipFill>
        <p:spPr>
          <a:xfrm>
            <a:off x="7620000" y="0"/>
            <a:ext cx="4572000" cy="190500"/>
          </a:xfrm>
          <a:prstGeom prst="rect">
            <a:avLst/>
          </a:prstGeom>
        </p:spPr>
      </p:pic>
      <p:sp>
        <p:nvSpPr>
          <p:cNvPr id="14" name="13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Jira : Buena práctica</a:t>
            </a:r>
          </a:p>
        </p:txBody>
      </p:sp>
    </p:spTree>
    <p:extLst>
      <p:ext uri="{BB962C8B-B14F-4D97-AF65-F5344CB8AC3E}">
        <p14:creationId xmlns:p14="http://schemas.microsoft.com/office/powerpoint/2010/main" val="388825029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1C6A8388-B91A-4241-BB47-F665C67FB648}"/>
              </a:ext>
            </a:extLst>
          </p:cNvPr>
          <p:cNvPicPr/>
          <p:nvPr/>
        </p:nvPicPr>
        <p:blipFill rotWithShape="1">
          <a:blip r:embed="rId3"/>
          <a:srcRect t="8615" r="1" b="2522"/>
          <a:stretch/>
        </p:blipFill>
        <p:spPr>
          <a:xfrm>
            <a:off x="643467" y="1030014"/>
            <a:ext cx="10905066" cy="5184518"/>
          </a:xfrm>
          <a:prstGeom prst="rect">
            <a:avLst/>
          </a:prstGeom>
          <a:ln>
            <a:noFill/>
          </a:ln>
        </p:spPr>
      </p:pic>
      <p:sp>
        <p:nvSpPr>
          <p:cNvPr id="19" name="Isosceles Triangle 18">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14" name="13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Jira : Buena práctica</a:t>
            </a:r>
          </a:p>
        </p:txBody>
      </p:sp>
    </p:spTree>
    <p:extLst>
      <p:ext uri="{BB962C8B-B14F-4D97-AF65-F5344CB8AC3E}">
        <p14:creationId xmlns:p14="http://schemas.microsoft.com/office/powerpoint/2010/main" val="85822204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Shape 12">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CuadroTexto 1">
            <a:extLst>
              <a:ext uri="{FF2B5EF4-FFF2-40B4-BE49-F238E27FC236}">
                <a16:creationId xmlns:a16="http://schemas.microsoft.com/office/drawing/2014/main" id="{09886299-5D4E-B349-90A1-0ACD57478040}"/>
              </a:ext>
            </a:extLst>
          </p:cNvPr>
          <p:cNvSpPr txBox="1"/>
          <p:nvPr/>
        </p:nvSpPr>
        <p:spPr>
          <a:xfrm>
            <a:off x="5221862" y="1719618"/>
            <a:ext cx="5948831" cy="433462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a:solidFill>
                  <a:srgbClr val="FEFFFF"/>
                </a:solidFill>
              </a:rPr>
              <a:t>Migración de Proyecto</a:t>
            </a:r>
          </a:p>
        </p:txBody>
      </p:sp>
      <p:pic>
        <p:nvPicPr>
          <p:cNvPr id="8"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3"/>
          <a:srcRect l="8409" t="1400" r="1608" b="92482"/>
          <a:stretch/>
        </p:blipFill>
        <p:spPr>
          <a:xfrm>
            <a:off x="7620000" y="0"/>
            <a:ext cx="4572000" cy="190500"/>
          </a:xfrm>
          <a:prstGeom prst="rect">
            <a:avLst/>
          </a:prstGeom>
        </p:spPr>
      </p:pic>
      <p:sp>
        <p:nvSpPr>
          <p:cNvPr id="12" name="11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Jira : Buena práctica</a:t>
            </a:r>
          </a:p>
        </p:txBody>
      </p:sp>
    </p:spTree>
    <p:extLst>
      <p:ext uri="{BB962C8B-B14F-4D97-AF65-F5344CB8AC3E}">
        <p14:creationId xmlns:p14="http://schemas.microsoft.com/office/powerpoint/2010/main" val="14096793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CuadroTexto 3">
            <a:extLst>
              <a:ext uri="{FF2B5EF4-FFF2-40B4-BE49-F238E27FC236}">
                <a16:creationId xmlns:a16="http://schemas.microsoft.com/office/drawing/2014/main" id="{5EFFCAAB-052F-1E4A-8C6B-7E1932FA7567}"/>
              </a:ext>
            </a:extLst>
          </p:cNvPr>
          <p:cNvSpPr txBox="1"/>
          <p:nvPr/>
        </p:nvSpPr>
        <p:spPr>
          <a:xfrm>
            <a:off x="1367624" y="2490436"/>
            <a:ext cx="9708995" cy="3567173"/>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700"/>
              <a:t>Obtener cantidad de issues por issue type. </a:t>
            </a:r>
          </a:p>
          <a:p>
            <a:pPr marL="285750" indent="-228600">
              <a:lnSpc>
                <a:spcPct val="90000"/>
              </a:lnSpc>
              <a:spcAft>
                <a:spcPts val="600"/>
              </a:spcAft>
              <a:buFont typeface="Arial" panose="020B0604020202020204" pitchFamily="34" charset="0"/>
              <a:buChar char="•"/>
            </a:pPr>
            <a:r>
              <a:rPr lang="en-US" sz="1700"/>
              <a:t>Homologar issue type origen con issue type de esquema destino.</a:t>
            </a:r>
          </a:p>
          <a:p>
            <a:pPr marL="285750" indent="-228600">
              <a:lnSpc>
                <a:spcPct val="90000"/>
              </a:lnSpc>
              <a:spcAft>
                <a:spcPts val="600"/>
              </a:spcAft>
              <a:buFont typeface="Arial" panose="020B0604020202020204" pitchFamily="34" charset="0"/>
              <a:buChar char="•"/>
            </a:pPr>
            <a:r>
              <a:rPr lang="en-US" sz="1700"/>
              <a:t>Obtener estados actuales por issue. </a:t>
            </a:r>
          </a:p>
          <a:p>
            <a:pPr marL="285750" indent="-228600">
              <a:lnSpc>
                <a:spcPct val="90000"/>
              </a:lnSpc>
              <a:spcAft>
                <a:spcPts val="600"/>
              </a:spcAft>
              <a:buFont typeface="Arial" panose="020B0604020202020204" pitchFamily="34" charset="0"/>
              <a:buChar char="•"/>
            </a:pPr>
            <a:r>
              <a:rPr lang="en-US" sz="1700"/>
              <a:t>Homologar estados origen de issue con estados de esquema de wf destino. </a:t>
            </a:r>
          </a:p>
          <a:p>
            <a:pPr marL="285750" indent="-228600">
              <a:lnSpc>
                <a:spcPct val="90000"/>
              </a:lnSpc>
              <a:spcAft>
                <a:spcPts val="600"/>
              </a:spcAft>
              <a:buFont typeface="Arial" panose="020B0604020202020204" pitchFamily="34" charset="0"/>
              <a:buChar char="•"/>
            </a:pPr>
            <a:r>
              <a:rPr lang="en-US" sz="1700"/>
              <a:t>Generar documentación con análisis efectuado. </a:t>
            </a:r>
          </a:p>
          <a:p>
            <a:pPr marL="285750" indent="-228600">
              <a:lnSpc>
                <a:spcPct val="90000"/>
              </a:lnSpc>
              <a:spcAft>
                <a:spcPts val="600"/>
              </a:spcAft>
              <a:buFont typeface="Arial" panose="020B0604020202020204" pitchFamily="34" charset="0"/>
              <a:buChar char="•"/>
            </a:pPr>
            <a:r>
              <a:rPr lang="en-US" sz="1700"/>
              <a:t>Solicitar aprobación de usuario. </a:t>
            </a:r>
          </a:p>
          <a:p>
            <a:pPr marL="285750" indent="-228600">
              <a:lnSpc>
                <a:spcPct val="90000"/>
              </a:lnSpc>
              <a:spcAft>
                <a:spcPts val="600"/>
              </a:spcAft>
              <a:buFont typeface="Arial" panose="020B0604020202020204" pitchFamily="34" charset="0"/>
              <a:buChar char="•"/>
            </a:pPr>
            <a:r>
              <a:rPr lang="en-US" sz="1700"/>
              <a:t>Enviar documentación de adherencia a usuario. </a:t>
            </a:r>
          </a:p>
          <a:p>
            <a:pPr marL="285750" indent="-228600">
              <a:lnSpc>
                <a:spcPct val="90000"/>
              </a:lnSpc>
              <a:spcAft>
                <a:spcPts val="600"/>
              </a:spcAft>
              <a:buFont typeface="Arial" panose="020B0604020202020204" pitchFamily="34" charset="0"/>
              <a:buChar char="•"/>
            </a:pPr>
            <a:r>
              <a:rPr lang="en-US" sz="1700"/>
              <a:t>Ejecutar cambio de esquema de issue type. </a:t>
            </a:r>
          </a:p>
          <a:p>
            <a:pPr marL="285750" indent="-228600">
              <a:lnSpc>
                <a:spcPct val="90000"/>
              </a:lnSpc>
              <a:spcAft>
                <a:spcPts val="600"/>
              </a:spcAft>
              <a:buFont typeface="Arial" panose="020B0604020202020204" pitchFamily="34" charset="0"/>
              <a:buChar char="•"/>
            </a:pPr>
            <a:r>
              <a:rPr lang="en-US" sz="1700"/>
              <a:t>Ejecutar cambio de esquema de wf. </a:t>
            </a:r>
          </a:p>
          <a:p>
            <a:pPr marL="285750" indent="-228600">
              <a:lnSpc>
                <a:spcPct val="90000"/>
              </a:lnSpc>
              <a:spcAft>
                <a:spcPts val="600"/>
              </a:spcAft>
              <a:buFont typeface="Arial" panose="020B0604020202020204" pitchFamily="34" charset="0"/>
              <a:buChar char="•"/>
            </a:pPr>
            <a:r>
              <a:rPr lang="en-US" sz="1700"/>
              <a:t>Agregar proyecto a import en Eazy Bi. </a:t>
            </a:r>
          </a:p>
          <a:p>
            <a:pPr marL="285750" indent="-228600">
              <a:lnSpc>
                <a:spcPct val="90000"/>
              </a:lnSpc>
              <a:spcAft>
                <a:spcPts val="600"/>
              </a:spcAft>
              <a:buFont typeface="Arial" panose="020B0604020202020204" pitchFamily="34" charset="0"/>
              <a:buChar char="•"/>
            </a:pPr>
            <a:r>
              <a:rPr lang="en-US" sz="1700"/>
              <a:t>Enviar correo indicando término de la acción. </a:t>
            </a:r>
          </a:p>
          <a:p>
            <a:pPr marL="285750" indent="-228600">
              <a:lnSpc>
                <a:spcPct val="90000"/>
              </a:lnSpc>
              <a:spcAft>
                <a:spcPts val="600"/>
              </a:spcAft>
              <a:buFont typeface="Arial" panose="020B0604020202020204" pitchFamily="34" charset="0"/>
              <a:buChar char="•"/>
            </a:pPr>
            <a:endParaRPr lang="en-US" sz="1700"/>
          </a:p>
        </p:txBody>
      </p:sp>
      <p:pic>
        <p:nvPicPr>
          <p:cNvPr id="10"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3"/>
          <a:srcRect l="8409" t="1400" r="1608" b="92482"/>
          <a:stretch/>
        </p:blipFill>
        <p:spPr>
          <a:xfrm>
            <a:off x="7620000" y="0"/>
            <a:ext cx="4572000" cy="190500"/>
          </a:xfrm>
          <a:prstGeom prst="rect">
            <a:avLst/>
          </a:prstGeom>
        </p:spPr>
      </p:pic>
      <p:sp>
        <p:nvSpPr>
          <p:cNvPr id="14" name="13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Jira : Buena práctica</a:t>
            </a:r>
          </a:p>
        </p:txBody>
      </p:sp>
    </p:spTree>
    <p:extLst>
      <p:ext uri="{BB962C8B-B14F-4D97-AF65-F5344CB8AC3E}">
        <p14:creationId xmlns:p14="http://schemas.microsoft.com/office/powerpoint/2010/main" val="327085799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816FEE48-50EC-A74A-B1F0-34AC5DE8D92F}"/>
              </a:ext>
            </a:extLst>
          </p:cNvPr>
          <p:cNvSpPr txBox="1"/>
          <p:nvPr/>
        </p:nvSpPr>
        <p:spPr>
          <a:xfrm>
            <a:off x="411575" y="349225"/>
            <a:ext cx="3023520"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none" rtlCol="0">
            <a:spAutoFit/>
          </a:bodyPr>
          <a:lstStyle/>
          <a:p>
            <a:r>
              <a:rPr lang="es-CL" dirty="0"/>
              <a:t>Objetivos técnicos específicos </a:t>
            </a:r>
          </a:p>
        </p:txBody>
      </p:sp>
      <p:graphicFrame>
        <p:nvGraphicFramePr>
          <p:cNvPr id="2" name="Diagrama 1">
            <a:extLst>
              <a:ext uri="{FF2B5EF4-FFF2-40B4-BE49-F238E27FC236}">
                <a16:creationId xmlns:a16="http://schemas.microsoft.com/office/drawing/2014/main" id="{2E931E22-AF5E-4195-AF93-09BB865E5E96}"/>
              </a:ext>
            </a:extLst>
          </p:cNvPr>
          <p:cNvGraphicFramePr/>
          <p:nvPr>
            <p:extLst>
              <p:ext uri="{D42A27DB-BD31-4B8C-83A1-F6EECF244321}">
                <p14:modId xmlns:p14="http://schemas.microsoft.com/office/powerpoint/2010/main" val="158158295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8"/>
          <a:srcRect l="8409" t="1400" r="1608" b="92482"/>
          <a:stretch/>
        </p:blipFill>
        <p:spPr>
          <a:xfrm>
            <a:off x="7620000" y="0"/>
            <a:ext cx="4572000" cy="190500"/>
          </a:xfrm>
          <a:prstGeom prst="rect">
            <a:avLst/>
          </a:prstGeom>
        </p:spPr>
      </p:pic>
      <p:sp>
        <p:nvSpPr>
          <p:cNvPr id="5" name="4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Objetivos</a:t>
            </a:r>
          </a:p>
        </p:txBody>
      </p:sp>
    </p:spTree>
    <p:extLst>
      <p:ext uri="{BB962C8B-B14F-4D97-AF65-F5344CB8AC3E}">
        <p14:creationId xmlns:p14="http://schemas.microsoft.com/office/powerpoint/2010/main" val="2368303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Rectángulo 2">
            <a:extLst>
              <a:ext uri="{FF2B5EF4-FFF2-40B4-BE49-F238E27FC236}">
                <a16:creationId xmlns:a16="http://schemas.microsoft.com/office/drawing/2014/main" id="{627B2607-FDA8-E745-9314-20A887758022}"/>
              </a:ext>
            </a:extLst>
          </p:cNvPr>
          <p:cNvSpPr/>
          <p:nvPr/>
        </p:nvSpPr>
        <p:spPr>
          <a:xfrm>
            <a:off x="5221862" y="1719618"/>
            <a:ext cx="5948831" cy="433462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b="1" dirty="0" err="1">
                <a:solidFill>
                  <a:srgbClr val="FEFFFF"/>
                </a:solidFill>
                <a:effectLst/>
              </a:rPr>
              <a:t>Adaptivist</a:t>
            </a:r>
            <a:r>
              <a:rPr lang="en-US" sz="2400" b="1" dirty="0">
                <a:solidFill>
                  <a:srgbClr val="FEFFFF"/>
                </a:solidFill>
                <a:effectLst/>
              </a:rPr>
              <a:t> Test Management</a:t>
            </a:r>
          </a:p>
          <a:p>
            <a:pPr>
              <a:lnSpc>
                <a:spcPct val="90000"/>
              </a:lnSpc>
              <a:spcAft>
                <a:spcPts val="600"/>
              </a:spcAft>
            </a:pPr>
            <a:endParaRPr lang="en-US" sz="2400" dirty="0">
              <a:solidFill>
                <a:srgbClr val="FEFFFF"/>
              </a:solidFill>
              <a:effectLst/>
            </a:endParaRPr>
          </a:p>
          <a:p>
            <a:pPr indent="-228600">
              <a:lnSpc>
                <a:spcPct val="90000"/>
              </a:lnSpc>
              <a:spcAft>
                <a:spcPts val="600"/>
              </a:spcAft>
              <a:buFont typeface="Arial" panose="020B0604020202020204" pitchFamily="34" charset="0"/>
              <a:buChar char="•"/>
            </a:pPr>
            <a:r>
              <a:rPr lang="en-US" sz="2400" dirty="0">
                <a:solidFill>
                  <a:srgbClr val="FEFFFF"/>
                </a:solidFill>
              </a:rPr>
              <a:t>Se </a:t>
            </a:r>
            <a:r>
              <a:rPr lang="en-US" sz="2400" dirty="0" err="1">
                <a:solidFill>
                  <a:srgbClr val="FEFFFF"/>
                </a:solidFill>
              </a:rPr>
              <a:t>deben</a:t>
            </a:r>
            <a:r>
              <a:rPr lang="en-US" sz="2400" dirty="0">
                <a:solidFill>
                  <a:srgbClr val="FEFFFF"/>
                </a:solidFill>
              </a:rPr>
              <a:t> </a:t>
            </a:r>
            <a:r>
              <a:rPr lang="en-US" sz="2400" dirty="0" err="1">
                <a:solidFill>
                  <a:srgbClr val="FEFFFF"/>
                </a:solidFill>
              </a:rPr>
              <a:t>asociar</a:t>
            </a:r>
            <a:r>
              <a:rPr lang="en-US" sz="2400" dirty="0">
                <a:solidFill>
                  <a:srgbClr val="FEFFFF"/>
                </a:solidFill>
              </a:rPr>
              <a:t> </a:t>
            </a:r>
            <a:r>
              <a:rPr lang="en-US" sz="2400" dirty="0" err="1">
                <a:solidFill>
                  <a:srgbClr val="FEFFFF"/>
                </a:solidFill>
              </a:rPr>
              <a:t>casos</a:t>
            </a:r>
            <a:r>
              <a:rPr lang="en-US" sz="2400" dirty="0">
                <a:solidFill>
                  <a:srgbClr val="FEFFFF"/>
                </a:solidFill>
              </a:rPr>
              <a:t> de </a:t>
            </a:r>
            <a:r>
              <a:rPr lang="en-US" sz="2400" dirty="0" err="1">
                <a:solidFill>
                  <a:srgbClr val="FEFFFF"/>
                </a:solidFill>
              </a:rPr>
              <a:t>prueba</a:t>
            </a:r>
            <a:r>
              <a:rPr lang="en-US" sz="2400" dirty="0">
                <a:solidFill>
                  <a:srgbClr val="FEFFFF"/>
                </a:solidFill>
              </a:rPr>
              <a:t> a Sprint, </a:t>
            </a:r>
            <a:r>
              <a:rPr lang="en-US" sz="2400" dirty="0" err="1">
                <a:solidFill>
                  <a:srgbClr val="FEFFFF"/>
                </a:solidFill>
              </a:rPr>
              <a:t>llenar</a:t>
            </a:r>
            <a:r>
              <a:rPr lang="en-US" sz="2400" dirty="0">
                <a:solidFill>
                  <a:srgbClr val="FEFFFF"/>
                </a:solidFill>
              </a:rPr>
              <a:t> el campo “</a:t>
            </a:r>
            <a:r>
              <a:rPr lang="en-US" sz="2400" dirty="0" err="1">
                <a:solidFill>
                  <a:srgbClr val="FEFFFF"/>
                </a:solidFill>
              </a:rPr>
              <a:t>tipo</a:t>
            </a:r>
            <a:r>
              <a:rPr lang="en-US" sz="2400" dirty="0">
                <a:solidFill>
                  <a:srgbClr val="FEFFFF"/>
                </a:solidFill>
              </a:rPr>
              <a:t>” (</a:t>
            </a:r>
            <a:r>
              <a:rPr lang="en-US" sz="2400" dirty="0" err="1">
                <a:solidFill>
                  <a:srgbClr val="FEFFFF"/>
                </a:solidFill>
              </a:rPr>
              <a:t>automática</a:t>
            </a:r>
            <a:r>
              <a:rPr lang="en-US" sz="2400" dirty="0">
                <a:solidFill>
                  <a:srgbClr val="FEFFFF"/>
                </a:solidFill>
              </a:rPr>
              <a:t> o manual), </a:t>
            </a:r>
            <a:r>
              <a:rPr lang="en-US" sz="2400" dirty="0" err="1">
                <a:solidFill>
                  <a:srgbClr val="FEFFFF"/>
                </a:solidFill>
              </a:rPr>
              <a:t>llenar</a:t>
            </a:r>
            <a:r>
              <a:rPr lang="en-US" sz="2400" dirty="0">
                <a:solidFill>
                  <a:srgbClr val="FEFFFF"/>
                </a:solidFill>
              </a:rPr>
              <a:t> el campo “</a:t>
            </a:r>
            <a:r>
              <a:rPr lang="en-US" sz="2400" dirty="0" err="1">
                <a:solidFill>
                  <a:srgbClr val="FEFFFF"/>
                </a:solidFill>
              </a:rPr>
              <a:t>ambiente</a:t>
            </a:r>
            <a:r>
              <a:rPr lang="en-US" sz="2400" dirty="0">
                <a:solidFill>
                  <a:srgbClr val="FEFFFF"/>
                </a:solidFill>
              </a:rPr>
              <a:t>” (el campo de </a:t>
            </a:r>
            <a:r>
              <a:rPr lang="en-US" sz="2400" dirty="0" err="1">
                <a:solidFill>
                  <a:srgbClr val="FEFFFF"/>
                </a:solidFill>
              </a:rPr>
              <a:t>sistema</a:t>
            </a:r>
            <a:r>
              <a:rPr lang="en-US" sz="2400" dirty="0">
                <a:solidFill>
                  <a:srgbClr val="FEFFFF"/>
                </a:solidFill>
              </a:rPr>
              <a:t>), </a:t>
            </a:r>
            <a:r>
              <a:rPr lang="en-US" sz="2400" dirty="0" err="1">
                <a:solidFill>
                  <a:srgbClr val="FEFFFF"/>
                </a:solidFill>
              </a:rPr>
              <a:t>llenar</a:t>
            </a:r>
            <a:r>
              <a:rPr lang="en-US" sz="2400" dirty="0">
                <a:solidFill>
                  <a:srgbClr val="FEFFFF"/>
                </a:solidFill>
              </a:rPr>
              <a:t> el campo “</a:t>
            </a:r>
            <a:r>
              <a:rPr lang="en-US" sz="2400" dirty="0" err="1">
                <a:solidFill>
                  <a:srgbClr val="FEFFFF"/>
                </a:solidFill>
              </a:rPr>
              <a:t>categoría</a:t>
            </a:r>
            <a:r>
              <a:rPr lang="en-US" sz="2400" dirty="0">
                <a:solidFill>
                  <a:srgbClr val="FEFFFF"/>
                </a:solidFill>
              </a:rPr>
              <a:t>”, </a:t>
            </a:r>
            <a:r>
              <a:rPr lang="en-US" sz="2400" dirty="0" err="1">
                <a:solidFill>
                  <a:srgbClr val="FEFFFF"/>
                </a:solidFill>
              </a:rPr>
              <a:t>llenar</a:t>
            </a:r>
            <a:r>
              <a:rPr lang="en-US" sz="2400" dirty="0">
                <a:solidFill>
                  <a:srgbClr val="FEFFFF"/>
                </a:solidFill>
              </a:rPr>
              <a:t> el campo “</a:t>
            </a:r>
            <a:r>
              <a:rPr lang="en-US" sz="2400" dirty="0" err="1">
                <a:solidFill>
                  <a:srgbClr val="FEFFFF"/>
                </a:solidFill>
              </a:rPr>
              <a:t>funcionalidad</a:t>
            </a:r>
            <a:r>
              <a:rPr lang="en-US" sz="2400" dirty="0">
                <a:solidFill>
                  <a:srgbClr val="FEFFFF"/>
                </a:solidFill>
              </a:rPr>
              <a:t>”, </a:t>
            </a:r>
            <a:r>
              <a:rPr lang="en-US" sz="2400" dirty="0" err="1">
                <a:solidFill>
                  <a:srgbClr val="FEFFFF"/>
                </a:solidFill>
              </a:rPr>
              <a:t>esto</a:t>
            </a:r>
            <a:r>
              <a:rPr lang="en-US" sz="2400" dirty="0">
                <a:solidFill>
                  <a:srgbClr val="FEFFFF"/>
                </a:solidFill>
              </a:rPr>
              <a:t> para el </a:t>
            </a:r>
            <a:r>
              <a:rPr lang="en-US" sz="2400" dirty="0" err="1">
                <a:solidFill>
                  <a:srgbClr val="FEFFFF"/>
                </a:solidFill>
              </a:rPr>
              <a:t>buen</a:t>
            </a:r>
            <a:r>
              <a:rPr lang="en-US" sz="2400" dirty="0">
                <a:solidFill>
                  <a:srgbClr val="FEFFFF"/>
                </a:solidFill>
              </a:rPr>
              <a:t> </a:t>
            </a:r>
            <a:r>
              <a:rPr lang="en-US" sz="2400" dirty="0" err="1">
                <a:solidFill>
                  <a:srgbClr val="FEFFFF"/>
                </a:solidFill>
              </a:rPr>
              <a:t>funcionamiento</a:t>
            </a:r>
            <a:r>
              <a:rPr lang="en-US" sz="2400" dirty="0">
                <a:solidFill>
                  <a:srgbClr val="FEFFFF"/>
                </a:solidFill>
              </a:rPr>
              <a:t> de los </a:t>
            </a:r>
            <a:r>
              <a:rPr lang="en-US" sz="2400" dirty="0" err="1">
                <a:solidFill>
                  <a:srgbClr val="FEFFFF"/>
                </a:solidFill>
              </a:rPr>
              <a:t>reportes</a:t>
            </a:r>
            <a:r>
              <a:rPr lang="en-US" sz="2400" dirty="0">
                <a:solidFill>
                  <a:srgbClr val="FEFFFF"/>
                </a:solidFill>
              </a:rPr>
              <a:t> del </a:t>
            </a:r>
            <a:r>
              <a:rPr lang="en-US" sz="2400" dirty="0" err="1">
                <a:solidFill>
                  <a:srgbClr val="FEFFFF"/>
                </a:solidFill>
              </a:rPr>
              <a:t>sistema</a:t>
            </a:r>
            <a:r>
              <a:rPr lang="en-US" sz="2400" dirty="0">
                <a:solidFill>
                  <a:srgbClr val="FEFFFF"/>
                </a:solidFill>
              </a:rPr>
              <a:t>.</a:t>
            </a:r>
            <a:endParaRPr lang="en-US" sz="2400" dirty="0">
              <a:solidFill>
                <a:srgbClr val="FEFFFF"/>
              </a:solidFill>
              <a:effectLst/>
            </a:endParaRPr>
          </a:p>
        </p:txBody>
      </p:sp>
      <p:pic>
        <p:nvPicPr>
          <p:cNvPr id="9"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3"/>
          <a:srcRect l="8409" t="1400" r="1608" b="92482"/>
          <a:stretch/>
        </p:blipFill>
        <p:spPr>
          <a:xfrm>
            <a:off x="7620000" y="0"/>
            <a:ext cx="4572000" cy="190500"/>
          </a:xfrm>
          <a:prstGeom prst="rect">
            <a:avLst/>
          </a:prstGeom>
        </p:spPr>
      </p:pic>
      <p:sp>
        <p:nvSpPr>
          <p:cNvPr id="13" name="12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ATM</a:t>
            </a:r>
          </a:p>
        </p:txBody>
      </p:sp>
    </p:spTree>
    <p:extLst>
      <p:ext uri="{BB962C8B-B14F-4D97-AF65-F5344CB8AC3E}">
        <p14:creationId xmlns:p14="http://schemas.microsoft.com/office/powerpoint/2010/main" val="65935854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B4C3910B-C63B-8F4B-8D42-D26206377DAC}"/>
              </a:ext>
            </a:extLst>
          </p:cNvPr>
          <p:cNvPicPr/>
          <p:nvPr/>
        </p:nvPicPr>
        <p:blipFill>
          <a:blip r:embed="rId2"/>
          <a:stretch>
            <a:fillRect/>
          </a:stretch>
        </p:blipFill>
        <p:spPr>
          <a:xfrm>
            <a:off x="2501765" y="643467"/>
            <a:ext cx="7188469"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3"/>
          <a:srcRect l="8409" t="1400" r="1608" b="92482"/>
          <a:stretch/>
        </p:blipFill>
        <p:spPr>
          <a:xfrm>
            <a:off x="7620000" y="0"/>
            <a:ext cx="4572000" cy="190500"/>
          </a:xfrm>
          <a:prstGeom prst="rect">
            <a:avLst/>
          </a:prstGeom>
        </p:spPr>
      </p:pic>
      <p:sp>
        <p:nvSpPr>
          <p:cNvPr id="14" name="13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ATM</a:t>
            </a:r>
          </a:p>
        </p:txBody>
      </p:sp>
    </p:spTree>
    <p:extLst>
      <p:ext uri="{BB962C8B-B14F-4D97-AF65-F5344CB8AC3E}">
        <p14:creationId xmlns:p14="http://schemas.microsoft.com/office/powerpoint/2010/main" val="60122906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F32F9EEA-2DB5-45F3-97AA-6051ABFB2C76}"/>
              </a:ext>
            </a:extLst>
          </p:cNvPr>
          <p:cNvSpPr txBox="1"/>
          <p:nvPr/>
        </p:nvSpPr>
        <p:spPr>
          <a:xfrm>
            <a:off x="795342" y="637953"/>
            <a:ext cx="8272458" cy="318950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000" kern="1200">
                <a:solidFill>
                  <a:srgbClr val="FFFFFF"/>
                </a:solidFill>
                <a:latin typeface="+mj-lt"/>
                <a:ea typeface="+mj-ea"/>
                <a:cs typeface="+mj-cs"/>
              </a:rPr>
              <a:t>EazyBi</a:t>
            </a:r>
          </a:p>
        </p:txBody>
      </p:sp>
      <p:sp>
        <p:nvSpPr>
          <p:cNvPr id="11"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10"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2"/>
          <a:srcRect l="8409" t="1400" r="1608" b="92482"/>
          <a:stretch/>
        </p:blipFill>
        <p:spPr>
          <a:xfrm>
            <a:off x="7620000" y="0"/>
            <a:ext cx="4572000" cy="190500"/>
          </a:xfrm>
          <a:prstGeom prst="rect">
            <a:avLst/>
          </a:prstGeom>
        </p:spPr>
      </p:pic>
      <p:sp>
        <p:nvSpPr>
          <p:cNvPr id="14" name="13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a:t>
            </a:r>
            <a:r>
              <a:rPr lang="es-CL" sz="1100" dirty="0" err="1">
                <a:solidFill>
                  <a:schemeClr val="bg1">
                    <a:lumMod val="95000"/>
                  </a:schemeClr>
                </a:solidFill>
              </a:rPr>
              <a:t>EazyBI</a:t>
            </a:r>
            <a:endParaRPr lang="es-CL" sz="1100" dirty="0">
              <a:solidFill>
                <a:schemeClr val="bg1">
                  <a:lumMod val="95000"/>
                </a:schemeClr>
              </a:solidFill>
            </a:endParaRPr>
          </a:p>
        </p:txBody>
      </p:sp>
    </p:spTree>
    <p:extLst>
      <p:ext uri="{BB962C8B-B14F-4D97-AF65-F5344CB8AC3E}">
        <p14:creationId xmlns:p14="http://schemas.microsoft.com/office/powerpoint/2010/main" val="142008879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96C3F545-50F6-4E96-BE20-76BE3997FB91}"/>
              </a:ext>
            </a:extLst>
          </p:cNvPr>
          <p:cNvPicPr>
            <a:picLocks noChangeAspect="1"/>
          </p:cNvPicPr>
          <p:nvPr/>
        </p:nvPicPr>
        <p:blipFill>
          <a:blip r:embed="rId2"/>
          <a:stretch>
            <a:fillRect/>
          </a:stretch>
        </p:blipFill>
        <p:spPr>
          <a:xfrm>
            <a:off x="643467" y="852677"/>
            <a:ext cx="10905066" cy="5152644"/>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3"/>
          <a:srcRect l="8409" t="1400" r="1608" b="92482"/>
          <a:stretch/>
        </p:blipFill>
        <p:spPr>
          <a:xfrm>
            <a:off x="7620000" y="0"/>
            <a:ext cx="4572000" cy="190500"/>
          </a:xfrm>
          <a:prstGeom prst="rect">
            <a:avLst/>
          </a:prstGeom>
        </p:spPr>
      </p:pic>
      <p:sp>
        <p:nvSpPr>
          <p:cNvPr id="12" name="11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a:t>
            </a:r>
            <a:r>
              <a:rPr lang="es-CL" sz="1100" dirty="0" err="1">
                <a:solidFill>
                  <a:schemeClr val="bg1">
                    <a:lumMod val="95000"/>
                  </a:schemeClr>
                </a:solidFill>
              </a:rPr>
              <a:t>EazyBI</a:t>
            </a:r>
            <a:endParaRPr lang="es-CL" sz="1100" dirty="0">
              <a:solidFill>
                <a:schemeClr val="bg1">
                  <a:lumMod val="95000"/>
                </a:schemeClr>
              </a:solidFill>
            </a:endParaRPr>
          </a:p>
        </p:txBody>
      </p:sp>
    </p:spTree>
    <p:extLst>
      <p:ext uri="{BB962C8B-B14F-4D97-AF65-F5344CB8AC3E}">
        <p14:creationId xmlns:p14="http://schemas.microsoft.com/office/powerpoint/2010/main" val="7001011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7B69D685-5450-1649-AC28-C7B149061E75}"/>
              </a:ext>
            </a:extLst>
          </p:cNvPr>
          <p:cNvPicPr>
            <a:picLocks noChangeAspect="1"/>
          </p:cNvPicPr>
          <p:nvPr/>
        </p:nvPicPr>
        <p:blipFill>
          <a:blip r:embed="rId2"/>
          <a:stretch>
            <a:fillRect/>
          </a:stretch>
        </p:blipFill>
        <p:spPr>
          <a:xfrm>
            <a:off x="643467" y="1316143"/>
            <a:ext cx="10905066" cy="4225713"/>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3"/>
          <a:srcRect l="8409" t="1400" r="1608" b="92482"/>
          <a:stretch/>
        </p:blipFill>
        <p:spPr>
          <a:xfrm>
            <a:off x="7620000" y="0"/>
            <a:ext cx="4572000" cy="190500"/>
          </a:xfrm>
          <a:prstGeom prst="rect">
            <a:avLst/>
          </a:prstGeom>
        </p:spPr>
      </p:pic>
      <p:sp>
        <p:nvSpPr>
          <p:cNvPr id="12" name="11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Herramientas usadas : </a:t>
            </a:r>
            <a:r>
              <a:rPr lang="es-CL" sz="1100" dirty="0" err="1">
                <a:solidFill>
                  <a:schemeClr val="bg1">
                    <a:lumMod val="95000"/>
                  </a:schemeClr>
                </a:solidFill>
              </a:rPr>
              <a:t>EazyBI</a:t>
            </a:r>
            <a:endParaRPr lang="es-CL" sz="1100" dirty="0">
              <a:solidFill>
                <a:schemeClr val="bg1">
                  <a:lumMod val="95000"/>
                </a:schemeClr>
              </a:solidFill>
            </a:endParaRPr>
          </a:p>
        </p:txBody>
      </p:sp>
    </p:spTree>
    <p:extLst>
      <p:ext uri="{BB962C8B-B14F-4D97-AF65-F5344CB8AC3E}">
        <p14:creationId xmlns:p14="http://schemas.microsoft.com/office/powerpoint/2010/main" val="346705225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uadroTexto 2">
            <a:extLst>
              <a:ext uri="{FF2B5EF4-FFF2-40B4-BE49-F238E27FC236}">
                <a16:creationId xmlns:a16="http://schemas.microsoft.com/office/drawing/2014/main" id="{AE3A9DCB-9845-486D-A941-F566A0AFBB8C}"/>
              </a:ext>
            </a:extLst>
          </p:cNvPr>
          <p:cNvSpPr txBox="1"/>
          <p:nvPr/>
        </p:nvSpPr>
        <p:spPr>
          <a:xfrm>
            <a:off x="166790" y="77783"/>
            <a:ext cx="6808022" cy="577537"/>
          </a:xfrm>
          <a:prstGeom prst="rect">
            <a:avLst/>
          </a:prstGeom>
        </p:spPr>
        <p:txBody>
          <a:bodyPr vert="horz" lIns="91440" tIns="45720" rIns="91440" bIns="45720" rtlCol="0" anchor="t">
            <a:normAutofit fontScale="92500" lnSpcReduction="20000"/>
          </a:bodyPr>
          <a:lstStyle/>
          <a:p>
            <a:pPr>
              <a:lnSpc>
                <a:spcPct val="90000"/>
              </a:lnSpc>
              <a:spcBef>
                <a:spcPct val="0"/>
              </a:spcBef>
              <a:spcAft>
                <a:spcPts val="600"/>
              </a:spcAft>
            </a:pPr>
            <a:r>
              <a:rPr lang="es-CL" sz="4400" dirty="0">
                <a:solidFill>
                  <a:schemeClr val="bg1"/>
                </a:solidFill>
                <a:latin typeface="+mj-lt"/>
                <a:ea typeface="+mj-ea"/>
                <a:cs typeface="+mj-cs"/>
              </a:rPr>
              <a:t>Acceso</a:t>
            </a:r>
            <a:r>
              <a:rPr lang="en-US" sz="4400" dirty="0">
                <a:solidFill>
                  <a:schemeClr val="bg1"/>
                </a:solidFill>
                <a:latin typeface="+mj-lt"/>
                <a:ea typeface="+mj-ea"/>
                <a:cs typeface="+mj-cs"/>
              </a:rPr>
              <a:t> a Dashboard</a:t>
            </a:r>
          </a:p>
        </p:txBody>
      </p:sp>
      <p:sp>
        <p:nvSpPr>
          <p:cNvPr id="28" name="Rectangle 27">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n 1">
            <a:extLst>
              <a:ext uri="{FF2B5EF4-FFF2-40B4-BE49-F238E27FC236}">
                <a16:creationId xmlns:a16="http://schemas.microsoft.com/office/drawing/2014/main" id="{F25A6F2E-321B-4ACC-8DA6-A374C524F425}"/>
              </a:ext>
            </a:extLst>
          </p:cNvPr>
          <p:cNvPicPr>
            <a:picLocks noChangeAspect="1"/>
          </p:cNvPicPr>
          <p:nvPr/>
        </p:nvPicPr>
        <p:blipFill rotWithShape="1">
          <a:blip r:embed="rId3"/>
          <a:srcRect r="-2" b="15925"/>
          <a:stretch/>
        </p:blipFill>
        <p:spPr>
          <a:xfrm>
            <a:off x="882991" y="2104171"/>
            <a:ext cx="11079289" cy="4424521"/>
          </a:xfrm>
          <a:prstGeom prst="rect">
            <a:avLst/>
          </a:prstGeom>
          <a:ln>
            <a:noFill/>
          </a:ln>
          <a:effectLst>
            <a:outerShdw blurRad="292100" dist="139700" dir="2700000" algn="tl" rotWithShape="0">
              <a:srgbClr val="333333">
                <a:alpha val="65000"/>
              </a:srgbClr>
            </a:outerShdw>
          </a:effectLst>
        </p:spPr>
      </p:pic>
      <p:sp>
        <p:nvSpPr>
          <p:cNvPr id="5" name="4 Rectángulo redondeado"/>
          <p:cNvSpPr/>
          <p:nvPr/>
        </p:nvSpPr>
        <p:spPr>
          <a:xfrm>
            <a:off x="882991" y="929640"/>
            <a:ext cx="10729889" cy="36576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solidFill>
                  <a:schemeClr val="bg1"/>
                </a:solidFill>
              </a:rPr>
              <a:t>http://jira.bch.bancodechile.cl:8080/secure/Dashboard.jspa?selectPageId=</a:t>
            </a:r>
            <a:r>
              <a:rPr lang="es-CL" b="1" dirty="0">
                <a:solidFill>
                  <a:schemeClr val="bg1"/>
                </a:solidFill>
                <a:effectLst>
                  <a:outerShdw blurRad="38100" dist="38100" dir="2700000" algn="tl">
                    <a:srgbClr val="000000">
                      <a:alpha val="43137"/>
                    </a:srgbClr>
                  </a:outerShdw>
                </a:effectLst>
              </a:rPr>
              <a:t>22954    </a:t>
            </a:r>
          </a:p>
        </p:txBody>
      </p:sp>
      <p:pic>
        <p:nvPicPr>
          <p:cNvPr id="8"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4" name="3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Dashboard</a:t>
            </a:r>
          </a:p>
        </p:txBody>
      </p:sp>
      <p:sp>
        <p:nvSpPr>
          <p:cNvPr id="12" name="11 Llamada rectangular redondeada"/>
          <p:cNvSpPr/>
          <p:nvPr/>
        </p:nvSpPr>
        <p:spPr>
          <a:xfrm>
            <a:off x="5979308" y="2816352"/>
            <a:ext cx="766904" cy="612648"/>
          </a:xfrm>
          <a:prstGeom prst="wedgeRoundRectCallout">
            <a:avLst>
              <a:gd name="adj1" fmla="val -428059"/>
              <a:gd name="adj2" fmla="val 23286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r>
              <a:rPr lang="es-CL" sz="800" dirty="0"/>
              <a:t>METRICAS 1</a:t>
            </a:r>
          </a:p>
          <a:p>
            <a:r>
              <a:rPr lang="es-CL" sz="800" dirty="0"/>
              <a:t>METRICAS 2</a:t>
            </a:r>
          </a:p>
          <a:p>
            <a:r>
              <a:rPr lang="es-CL" sz="800" dirty="0"/>
              <a:t>METRICAS 3</a:t>
            </a:r>
          </a:p>
        </p:txBody>
      </p:sp>
    </p:spTree>
    <p:extLst>
      <p:ext uri="{BB962C8B-B14F-4D97-AF65-F5344CB8AC3E}">
        <p14:creationId xmlns:p14="http://schemas.microsoft.com/office/powerpoint/2010/main" val="288966817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791" r="50000" b="14375"/>
          <a:stretch/>
        </p:blipFill>
        <p:spPr bwMode="auto">
          <a:xfrm>
            <a:off x="539" y="590549"/>
            <a:ext cx="12070080" cy="5497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uadroTexto 5">
            <a:extLst>
              <a:ext uri="{FF2B5EF4-FFF2-40B4-BE49-F238E27FC236}">
                <a16:creationId xmlns:a16="http://schemas.microsoft.com/office/drawing/2014/main" id="{816FEE48-50EC-A74A-B1F0-34AC5DE8D92F}"/>
              </a:ext>
            </a:extLst>
          </p:cNvPr>
          <p:cNvSpPr txBox="1"/>
          <p:nvPr/>
        </p:nvSpPr>
        <p:spPr>
          <a:xfrm>
            <a:off x="41275" y="125413"/>
            <a:ext cx="12109450" cy="1200150"/>
          </a:xfrm>
          <a:prstGeom prst="rect">
            <a:avLst/>
          </a:prstGeom>
          <a:noFill/>
        </p:spPr>
        <p:txBody>
          <a:bodyPr wrap="square" rtlCol="0" anchor="t">
            <a:normAutofit/>
          </a:bodyPr>
          <a:lstStyle/>
          <a:p>
            <a:pPr>
              <a:spcAft>
                <a:spcPts val="600"/>
              </a:spcAft>
            </a:pPr>
            <a:r>
              <a:rPr lang="es-CL" sz="2800" dirty="0"/>
              <a:t>Anatomía de un reporte</a:t>
            </a:r>
          </a:p>
        </p:txBody>
      </p:sp>
      <p:sp>
        <p:nvSpPr>
          <p:cNvPr id="2" name="1 Llamada rectangular redondeada"/>
          <p:cNvSpPr/>
          <p:nvPr/>
        </p:nvSpPr>
        <p:spPr>
          <a:xfrm>
            <a:off x="10485108" y="1167924"/>
            <a:ext cx="803910" cy="433133"/>
          </a:xfrm>
          <a:prstGeom prst="wedgeRoundRectCallout">
            <a:avLst>
              <a:gd name="adj1" fmla="val 60052"/>
              <a:gd name="adj2" fmla="val 22084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Fecha importación data</a:t>
            </a:r>
          </a:p>
        </p:txBody>
      </p:sp>
      <p:sp>
        <p:nvSpPr>
          <p:cNvPr id="5" name="4 Llamada rectangular redondeada"/>
          <p:cNvSpPr/>
          <p:nvPr/>
        </p:nvSpPr>
        <p:spPr>
          <a:xfrm>
            <a:off x="11415299" y="590549"/>
            <a:ext cx="850900" cy="306324"/>
          </a:xfrm>
          <a:prstGeom prst="wedgeRoundRectCallout">
            <a:avLst>
              <a:gd name="adj1" fmla="val -28605"/>
              <a:gd name="adj2" fmla="val 51212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Reporte a tabla</a:t>
            </a:r>
          </a:p>
        </p:txBody>
      </p:sp>
      <p:sp>
        <p:nvSpPr>
          <p:cNvPr id="6" name="5 Llamada rectangular redondeada"/>
          <p:cNvSpPr/>
          <p:nvPr/>
        </p:nvSpPr>
        <p:spPr>
          <a:xfrm>
            <a:off x="2992296" y="1078167"/>
            <a:ext cx="1112520" cy="612648"/>
          </a:xfrm>
          <a:prstGeom prst="wedgeRoundRectCallout">
            <a:avLst>
              <a:gd name="adj1" fmla="val -85526"/>
              <a:gd name="adj2" fmla="val 12803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Filtro transversal proyecto</a:t>
            </a:r>
          </a:p>
        </p:txBody>
      </p:sp>
      <p:sp>
        <p:nvSpPr>
          <p:cNvPr id="7" name="6 Llamada rectangular redondeada"/>
          <p:cNvSpPr/>
          <p:nvPr/>
        </p:nvSpPr>
        <p:spPr>
          <a:xfrm>
            <a:off x="3983894" y="3605896"/>
            <a:ext cx="1112520" cy="612648"/>
          </a:xfrm>
          <a:prstGeom prst="wedgeRoundRectCallout">
            <a:avLst>
              <a:gd name="adj1" fmla="val -163641"/>
              <a:gd name="adj2" fmla="val -10324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Filtros: Sprint, Épica, Issue Type, Test Case, etc.  </a:t>
            </a:r>
          </a:p>
        </p:txBody>
      </p:sp>
      <p:sp>
        <p:nvSpPr>
          <p:cNvPr id="8" name="7 Llamada rectangular redondeada"/>
          <p:cNvSpPr/>
          <p:nvPr/>
        </p:nvSpPr>
        <p:spPr>
          <a:xfrm>
            <a:off x="3988656" y="3601363"/>
            <a:ext cx="1112520" cy="612648"/>
          </a:xfrm>
          <a:prstGeom prst="wedgeRoundRectCallout">
            <a:avLst>
              <a:gd name="adj1" fmla="val -20580"/>
              <a:gd name="adj2" fmla="val -1048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Filtros: Sprint, Épica, Issue Type, Test Case, etc.  </a:t>
            </a:r>
          </a:p>
        </p:txBody>
      </p:sp>
      <p:grpSp>
        <p:nvGrpSpPr>
          <p:cNvPr id="10" name="9 Grupo"/>
          <p:cNvGrpSpPr/>
          <p:nvPr/>
        </p:nvGrpSpPr>
        <p:grpSpPr>
          <a:xfrm>
            <a:off x="6287039" y="3013074"/>
            <a:ext cx="1009650" cy="241300"/>
            <a:chOff x="6553200" y="469899"/>
            <a:chExt cx="1009650" cy="241300"/>
          </a:xfrm>
        </p:grpSpPr>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3260" t="20885" r="67396" b="72829"/>
            <a:stretch/>
          </p:blipFill>
          <p:spPr bwMode="auto">
            <a:xfrm>
              <a:off x="6553200" y="469899"/>
              <a:ext cx="1009650" cy="24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6592688" y="505619"/>
              <a:ext cx="930673" cy="1698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900" dirty="0">
                  <a:solidFill>
                    <a:schemeClr val="tx1">
                      <a:lumMod val="75000"/>
                      <a:lumOff val="25000"/>
                    </a:schemeClr>
                  </a:solidFill>
                </a:rPr>
                <a:t>Otros filtros</a:t>
              </a:r>
              <a:endParaRPr lang="es-CL" sz="1400" dirty="0">
                <a:solidFill>
                  <a:schemeClr val="tx1">
                    <a:lumMod val="75000"/>
                    <a:lumOff val="25000"/>
                  </a:schemeClr>
                </a:solidFill>
              </a:endParaRPr>
            </a:p>
          </p:txBody>
        </p:sp>
      </p:grpSp>
      <p:sp>
        <p:nvSpPr>
          <p:cNvPr id="9" name="8 Llamada rectangular redondeada"/>
          <p:cNvSpPr/>
          <p:nvPr/>
        </p:nvSpPr>
        <p:spPr>
          <a:xfrm>
            <a:off x="3993419" y="3603744"/>
            <a:ext cx="1112520" cy="612648"/>
          </a:xfrm>
          <a:prstGeom prst="wedgeRoundRectCallout">
            <a:avLst>
              <a:gd name="adj1" fmla="val 158400"/>
              <a:gd name="adj2" fmla="val -11220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Filtros: Sprint, Épica, Issue Type, Test Case, etc.  </a:t>
            </a:r>
          </a:p>
        </p:txBody>
      </p:sp>
      <p:pic>
        <p:nvPicPr>
          <p:cNvPr id="102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44262" t="37239" r="51321" b="55042"/>
          <a:stretch/>
        </p:blipFill>
        <p:spPr bwMode="auto">
          <a:xfrm>
            <a:off x="10671804" y="4195647"/>
            <a:ext cx="1146810" cy="56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13 Llamada rectangular redondeada"/>
          <p:cNvSpPr/>
          <p:nvPr/>
        </p:nvSpPr>
        <p:spPr>
          <a:xfrm>
            <a:off x="9807479" y="2906171"/>
            <a:ext cx="803910" cy="433133"/>
          </a:xfrm>
          <a:prstGeom prst="wedgeRoundRectCallout">
            <a:avLst>
              <a:gd name="adj1" fmla="val 55989"/>
              <a:gd name="adj2" fmla="val 20764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Right-click : Menú contextual</a:t>
            </a:r>
          </a:p>
        </p:txBody>
      </p:sp>
      <p:sp>
        <p:nvSpPr>
          <p:cNvPr id="15" name="14 Llamada rectangular redondeada"/>
          <p:cNvSpPr/>
          <p:nvPr/>
        </p:nvSpPr>
        <p:spPr>
          <a:xfrm>
            <a:off x="4363896" y="1557875"/>
            <a:ext cx="1112520" cy="612648"/>
          </a:xfrm>
          <a:prstGeom prst="wedgeRoundRectCallout">
            <a:avLst>
              <a:gd name="adj1" fmla="val -209466"/>
              <a:gd name="adj2" fmla="val 13751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Descripción resumida del reporte</a:t>
            </a:r>
          </a:p>
        </p:txBody>
      </p:sp>
      <p:sp>
        <p:nvSpPr>
          <p:cNvPr id="17" name="16 Llamada rectangular redondeada"/>
          <p:cNvSpPr/>
          <p:nvPr/>
        </p:nvSpPr>
        <p:spPr>
          <a:xfrm>
            <a:off x="227325" y="4453998"/>
            <a:ext cx="1112520" cy="612648"/>
          </a:xfrm>
          <a:prstGeom prst="wedgeRoundRectCallout">
            <a:avLst>
              <a:gd name="adj1" fmla="val 82771"/>
              <a:gd name="adj2" fmla="val -36236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Minimizar reporte</a:t>
            </a:r>
          </a:p>
        </p:txBody>
      </p:sp>
      <p:pic>
        <p:nvPicPr>
          <p:cNvPr id="18"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6"/>
          <a:srcRect l="8409" t="1400" r="1608" b="92482"/>
          <a:stretch/>
        </p:blipFill>
        <p:spPr>
          <a:xfrm>
            <a:off x="7620000" y="0"/>
            <a:ext cx="4572000" cy="190500"/>
          </a:xfrm>
          <a:prstGeom prst="rect">
            <a:avLst/>
          </a:prstGeom>
        </p:spPr>
      </p:pic>
      <p:sp>
        <p:nvSpPr>
          <p:cNvPr id="19" name="18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Dashboard</a:t>
            </a:r>
          </a:p>
        </p:txBody>
      </p:sp>
    </p:spTree>
    <p:extLst>
      <p:ext uri="{BB962C8B-B14F-4D97-AF65-F5344CB8AC3E}">
        <p14:creationId xmlns:p14="http://schemas.microsoft.com/office/powerpoint/2010/main" val="232280405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791" r="50000" b="14375"/>
          <a:stretch/>
        </p:blipFill>
        <p:spPr bwMode="auto">
          <a:xfrm>
            <a:off x="539" y="590549"/>
            <a:ext cx="12070080" cy="5497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uadroTexto 5">
            <a:extLst>
              <a:ext uri="{FF2B5EF4-FFF2-40B4-BE49-F238E27FC236}">
                <a16:creationId xmlns:a16="http://schemas.microsoft.com/office/drawing/2014/main" id="{816FEE48-50EC-A74A-B1F0-34AC5DE8D92F}"/>
              </a:ext>
            </a:extLst>
          </p:cNvPr>
          <p:cNvSpPr txBox="1"/>
          <p:nvPr/>
        </p:nvSpPr>
        <p:spPr>
          <a:xfrm>
            <a:off x="41275" y="125413"/>
            <a:ext cx="12109450" cy="1200150"/>
          </a:xfrm>
          <a:prstGeom prst="rect">
            <a:avLst/>
          </a:prstGeom>
          <a:noFill/>
        </p:spPr>
        <p:txBody>
          <a:bodyPr wrap="square" rtlCol="0" anchor="t">
            <a:normAutofit/>
          </a:bodyPr>
          <a:lstStyle/>
          <a:p>
            <a:pPr>
              <a:spcAft>
                <a:spcPts val="600"/>
              </a:spcAft>
            </a:pPr>
            <a:r>
              <a:rPr lang="es-CL" sz="2800" dirty="0"/>
              <a:t>Anatomía de un reporte</a:t>
            </a:r>
          </a:p>
        </p:txBody>
      </p:sp>
      <p:sp>
        <p:nvSpPr>
          <p:cNvPr id="2" name="1 Llamada rectangular redondeada"/>
          <p:cNvSpPr/>
          <p:nvPr/>
        </p:nvSpPr>
        <p:spPr>
          <a:xfrm>
            <a:off x="10485108" y="1167924"/>
            <a:ext cx="803910" cy="433133"/>
          </a:xfrm>
          <a:prstGeom prst="wedgeRoundRectCallout">
            <a:avLst>
              <a:gd name="adj1" fmla="val 60052"/>
              <a:gd name="adj2" fmla="val 22084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Fecha importación data</a:t>
            </a:r>
          </a:p>
        </p:txBody>
      </p:sp>
      <p:sp>
        <p:nvSpPr>
          <p:cNvPr id="5" name="4 Llamada rectangular redondeada"/>
          <p:cNvSpPr/>
          <p:nvPr/>
        </p:nvSpPr>
        <p:spPr>
          <a:xfrm>
            <a:off x="11415299" y="590549"/>
            <a:ext cx="850900" cy="306324"/>
          </a:xfrm>
          <a:prstGeom prst="wedgeRoundRectCallout">
            <a:avLst>
              <a:gd name="adj1" fmla="val -28605"/>
              <a:gd name="adj2" fmla="val 51212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Reporte a tabla</a:t>
            </a:r>
          </a:p>
        </p:txBody>
      </p:sp>
      <p:sp>
        <p:nvSpPr>
          <p:cNvPr id="6" name="5 Llamada rectangular redondeada"/>
          <p:cNvSpPr/>
          <p:nvPr/>
        </p:nvSpPr>
        <p:spPr>
          <a:xfrm>
            <a:off x="2992296" y="1078167"/>
            <a:ext cx="1112520" cy="612648"/>
          </a:xfrm>
          <a:prstGeom prst="wedgeRoundRectCallout">
            <a:avLst>
              <a:gd name="adj1" fmla="val -85526"/>
              <a:gd name="adj2" fmla="val 12803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Filtro transversal proyecto</a:t>
            </a:r>
          </a:p>
        </p:txBody>
      </p:sp>
      <p:sp>
        <p:nvSpPr>
          <p:cNvPr id="7" name="6 Llamada rectangular redondeada"/>
          <p:cNvSpPr/>
          <p:nvPr/>
        </p:nvSpPr>
        <p:spPr>
          <a:xfrm>
            <a:off x="3983894" y="3605896"/>
            <a:ext cx="1112520" cy="612648"/>
          </a:xfrm>
          <a:prstGeom prst="wedgeRoundRectCallout">
            <a:avLst>
              <a:gd name="adj1" fmla="val -163641"/>
              <a:gd name="adj2" fmla="val -10324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Filtros: Sprint, Épica, Issue Type, Test Case, etc.  </a:t>
            </a:r>
          </a:p>
        </p:txBody>
      </p:sp>
      <p:sp>
        <p:nvSpPr>
          <p:cNvPr id="8" name="7 Llamada rectangular redondeada"/>
          <p:cNvSpPr/>
          <p:nvPr/>
        </p:nvSpPr>
        <p:spPr>
          <a:xfrm>
            <a:off x="3983894" y="3620411"/>
            <a:ext cx="1112520" cy="612648"/>
          </a:xfrm>
          <a:prstGeom prst="wedgeRoundRectCallout">
            <a:avLst>
              <a:gd name="adj1" fmla="val -20580"/>
              <a:gd name="adj2" fmla="val -1048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Filtros: Sprint, Épica, Issue Type, Test Case, etc.  </a:t>
            </a:r>
          </a:p>
        </p:txBody>
      </p:sp>
      <p:grpSp>
        <p:nvGrpSpPr>
          <p:cNvPr id="10" name="9 Grupo"/>
          <p:cNvGrpSpPr/>
          <p:nvPr/>
        </p:nvGrpSpPr>
        <p:grpSpPr>
          <a:xfrm>
            <a:off x="6287039" y="3013074"/>
            <a:ext cx="1009650" cy="241300"/>
            <a:chOff x="6553200" y="469899"/>
            <a:chExt cx="1009650" cy="241300"/>
          </a:xfrm>
        </p:grpSpPr>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3260" t="20885" r="67396" b="72829"/>
            <a:stretch/>
          </p:blipFill>
          <p:spPr bwMode="auto">
            <a:xfrm>
              <a:off x="6553200" y="469899"/>
              <a:ext cx="1009650" cy="24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6592688" y="505619"/>
              <a:ext cx="930673" cy="1698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900" dirty="0">
                  <a:solidFill>
                    <a:schemeClr val="tx1">
                      <a:lumMod val="75000"/>
                      <a:lumOff val="25000"/>
                    </a:schemeClr>
                  </a:solidFill>
                </a:rPr>
                <a:t>Otros filtros</a:t>
              </a:r>
              <a:endParaRPr lang="es-CL" sz="1400" dirty="0">
                <a:solidFill>
                  <a:schemeClr val="tx1">
                    <a:lumMod val="75000"/>
                    <a:lumOff val="25000"/>
                  </a:schemeClr>
                </a:solidFill>
              </a:endParaRPr>
            </a:p>
          </p:txBody>
        </p:sp>
      </p:grpSp>
      <p:sp>
        <p:nvSpPr>
          <p:cNvPr id="9" name="8 Llamada rectangular redondeada"/>
          <p:cNvSpPr/>
          <p:nvPr/>
        </p:nvSpPr>
        <p:spPr>
          <a:xfrm>
            <a:off x="3993419" y="3620411"/>
            <a:ext cx="1112520" cy="612648"/>
          </a:xfrm>
          <a:prstGeom prst="wedgeRoundRectCallout">
            <a:avLst>
              <a:gd name="adj1" fmla="val 158400"/>
              <a:gd name="adj2" fmla="val -11220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Filtros: Sprint, Épica, Issue Type, Test Case, etc.  </a:t>
            </a:r>
          </a:p>
        </p:txBody>
      </p:sp>
      <p:pic>
        <p:nvPicPr>
          <p:cNvPr id="102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44262" t="37239" r="51321" b="55042"/>
          <a:stretch/>
        </p:blipFill>
        <p:spPr bwMode="auto">
          <a:xfrm>
            <a:off x="10671804" y="4195647"/>
            <a:ext cx="1146810" cy="56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13 Llamada rectangular redondeada"/>
          <p:cNvSpPr/>
          <p:nvPr/>
        </p:nvSpPr>
        <p:spPr>
          <a:xfrm>
            <a:off x="9807479" y="2906171"/>
            <a:ext cx="803910" cy="433133"/>
          </a:xfrm>
          <a:prstGeom prst="wedgeRoundRectCallout">
            <a:avLst>
              <a:gd name="adj1" fmla="val 55989"/>
              <a:gd name="adj2" fmla="val 20764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Right-click : Menú contextual</a:t>
            </a:r>
          </a:p>
        </p:txBody>
      </p:sp>
      <p:sp>
        <p:nvSpPr>
          <p:cNvPr id="15" name="14 Llamada rectangular redondeada"/>
          <p:cNvSpPr/>
          <p:nvPr/>
        </p:nvSpPr>
        <p:spPr>
          <a:xfrm>
            <a:off x="4363896" y="1557875"/>
            <a:ext cx="1112520" cy="612648"/>
          </a:xfrm>
          <a:prstGeom prst="wedgeRoundRectCallout">
            <a:avLst>
              <a:gd name="adj1" fmla="val -209466"/>
              <a:gd name="adj2" fmla="val 13751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Descripción resumida del reporte</a:t>
            </a:r>
          </a:p>
        </p:txBody>
      </p:sp>
      <p:sp>
        <p:nvSpPr>
          <p:cNvPr id="18" name="17 Llamada rectangular redondeada"/>
          <p:cNvSpPr/>
          <p:nvPr/>
        </p:nvSpPr>
        <p:spPr>
          <a:xfrm>
            <a:off x="9807479" y="2906170"/>
            <a:ext cx="803910" cy="433133"/>
          </a:xfrm>
          <a:prstGeom prst="wedgeRoundRectCallout">
            <a:avLst>
              <a:gd name="adj1" fmla="val -254911"/>
              <a:gd name="adj2" fmla="val 130240"/>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Right-click : Menú contextual</a:t>
            </a:r>
          </a:p>
        </p:txBody>
      </p:sp>
      <p:sp>
        <p:nvSpPr>
          <p:cNvPr id="19" name="18 Llamada rectangular redondeada"/>
          <p:cNvSpPr/>
          <p:nvPr/>
        </p:nvSpPr>
        <p:spPr>
          <a:xfrm>
            <a:off x="227325" y="4453998"/>
            <a:ext cx="1112520" cy="612648"/>
          </a:xfrm>
          <a:prstGeom prst="wedgeRoundRectCallout">
            <a:avLst>
              <a:gd name="adj1" fmla="val 82771"/>
              <a:gd name="adj2" fmla="val -36236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800" dirty="0"/>
              <a:t>Minimizar reporte</a:t>
            </a:r>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325" y="2939522"/>
            <a:ext cx="9580154" cy="29905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34399" lon="19663037" rev="860716"/>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CuadroTexto 5">
            <a:extLst>
              <a:ext uri="{FF2B5EF4-FFF2-40B4-BE49-F238E27FC236}">
                <a16:creationId xmlns:a16="http://schemas.microsoft.com/office/drawing/2014/main" id="{816FEE48-50EC-A74A-B1F0-34AC5DE8D92F}"/>
              </a:ext>
            </a:extLst>
          </p:cNvPr>
          <p:cNvSpPr txBox="1"/>
          <p:nvPr/>
        </p:nvSpPr>
        <p:spPr>
          <a:xfrm rot="1026914">
            <a:off x="6696153" y="3658699"/>
            <a:ext cx="1495884" cy="561803"/>
          </a:xfrm>
          <a:prstGeom prst="rect">
            <a:avLst/>
          </a:prstGeom>
          <a:noFill/>
          <a:scene3d>
            <a:camera prst="perspectiveContrastingRightFacing" fov="1500000">
              <a:rot lat="19609663" lon="19389106" rev="1959124"/>
            </a:camera>
            <a:lightRig rig="threePt" dir="t"/>
          </a:scene3d>
        </p:spPr>
        <p:txBody>
          <a:bodyPr wrap="square" rtlCol="0" anchor="t">
            <a:normAutofit/>
          </a:bodyPr>
          <a:lstStyle/>
          <a:p>
            <a:pPr>
              <a:spcAft>
                <a:spcPts val="600"/>
              </a:spcAft>
            </a:pPr>
            <a:r>
              <a:rPr lang="el-GR" sz="2800" dirty="0"/>
              <a:t>Σ</a:t>
            </a:r>
            <a:r>
              <a:rPr lang="es-CL" sz="2800" dirty="0"/>
              <a:t> = 103</a:t>
            </a:r>
          </a:p>
        </p:txBody>
      </p:sp>
      <p:pic>
        <p:nvPicPr>
          <p:cNvPr id="20"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7"/>
          <a:srcRect l="8409" t="1400" r="1608" b="92482"/>
          <a:stretch/>
        </p:blipFill>
        <p:spPr>
          <a:xfrm>
            <a:off x="7620000" y="0"/>
            <a:ext cx="4572000" cy="190500"/>
          </a:xfrm>
          <a:prstGeom prst="rect">
            <a:avLst/>
          </a:prstGeom>
        </p:spPr>
      </p:pic>
      <p:sp>
        <p:nvSpPr>
          <p:cNvPr id="21" name="20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Dashboard</a:t>
            </a:r>
          </a:p>
        </p:txBody>
      </p:sp>
    </p:spTree>
    <p:extLst>
      <p:ext uri="{BB962C8B-B14F-4D97-AF65-F5344CB8AC3E}">
        <p14:creationId xmlns:p14="http://schemas.microsoft.com/office/powerpoint/2010/main" val="90037683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CuadroTexto 5">
            <a:extLst>
              <a:ext uri="{FF2B5EF4-FFF2-40B4-BE49-F238E27FC236}">
                <a16:creationId xmlns:a16="http://schemas.microsoft.com/office/drawing/2014/main" id="{816FEE48-50EC-A74A-B1F0-34AC5DE8D92F}"/>
              </a:ext>
            </a:extLst>
          </p:cNvPr>
          <p:cNvSpPr txBox="1"/>
          <p:nvPr/>
        </p:nvSpPr>
        <p:spPr>
          <a:xfrm>
            <a:off x="41275" y="125413"/>
            <a:ext cx="12109450" cy="1200150"/>
          </a:xfrm>
          <a:prstGeom prst="rect">
            <a:avLst/>
          </a:prstGeom>
          <a:noFill/>
        </p:spPr>
        <p:txBody>
          <a:bodyPr wrap="square" rtlCol="0" anchor="t">
            <a:normAutofit/>
          </a:bodyPr>
          <a:lstStyle/>
          <a:p>
            <a:pPr>
              <a:spcAft>
                <a:spcPts val="600"/>
              </a:spcAft>
            </a:pPr>
            <a:r>
              <a:rPr lang="es-CL" sz="2800" dirty="0"/>
              <a:t>Métricas Agile – Velocity por célula </a:t>
            </a:r>
          </a:p>
        </p:txBody>
      </p:sp>
      <p:pic>
        <p:nvPicPr>
          <p:cNvPr id="2" name="Imagen 1">
            <a:extLst>
              <a:ext uri="{FF2B5EF4-FFF2-40B4-BE49-F238E27FC236}">
                <a16:creationId xmlns:a16="http://schemas.microsoft.com/office/drawing/2014/main" id="{A2184760-A5DE-4B82-8271-959200E0B6E6}"/>
              </a:ext>
            </a:extLst>
          </p:cNvPr>
          <p:cNvPicPr>
            <a:picLocks noChangeAspect="1"/>
          </p:cNvPicPr>
          <p:nvPr/>
        </p:nvPicPr>
        <p:blipFill>
          <a:blip r:embed="rId3"/>
          <a:stretch>
            <a:fillRect/>
          </a:stretch>
        </p:blipFill>
        <p:spPr>
          <a:xfrm>
            <a:off x="41275" y="1406525"/>
            <a:ext cx="12109450" cy="5340350"/>
          </a:xfrm>
          <a:prstGeom prst="rect">
            <a:avLst/>
          </a:prstGeom>
        </p:spPr>
      </p:pic>
      <p:pic>
        <p:nvPicPr>
          <p:cNvPr id="5" name="Picture 7">
            <a:extLst>
              <a:ext uri="{FF2B5EF4-FFF2-40B4-BE49-F238E27FC236}">
                <a16:creationId xmlns:a16="http://schemas.microsoft.com/office/drawing/2014/main" id="{78127B92-8912-1D42-B082-411A3F2951A7}"/>
              </a:ext>
            </a:extLst>
          </p:cNvPr>
          <p:cNvPicPr>
            <a:picLocks noChangeAspect="1"/>
          </p:cNvPicPr>
          <p:nvPr/>
        </p:nvPicPr>
        <p:blipFill rotWithShape="1">
          <a:blip r:embed="rId4"/>
          <a:srcRect l="8409" t="1400" r="1608" b="92482"/>
          <a:stretch/>
        </p:blipFill>
        <p:spPr>
          <a:xfrm>
            <a:off x="7620000" y="0"/>
            <a:ext cx="4572000" cy="190500"/>
          </a:xfrm>
          <a:prstGeom prst="rect">
            <a:avLst/>
          </a:prstGeom>
        </p:spPr>
      </p:pic>
      <p:sp>
        <p:nvSpPr>
          <p:cNvPr id="7" name="6 CuadroTexto"/>
          <p:cNvSpPr txBox="1"/>
          <p:nvPr/>
        </p:nvSpPr>
        <p:spPr>
          <a:xfrm>
            <a:off x="7620000" y="-35555"/>
            <a:ext cx="3599543" cy="261610"/>
          </a:xfrm>
          <a:prstGeom prst="rect">
            <a:avLst/>
          </a:prstGeom>
          <a:noFill/>
        </p:spPr>
        <p:txBody>
          <a:bodyPr wrap="square" rtlCol="0">
            <a:spAutoFit/>
          </a:bodyPr>
          <a:lstStyle/>
          <a:p>
            <a:r>
              <a:rPr lang="es-CL" sz="1100" dirty="0">
                <a:solidFill>
                  <a:schemeClr val="bg1">
                    <a:lumMod val="95000"/>
                  </a:schemeClr>
                </a:solidFill>
              </a:rPr>
              <a:t>Dashboard</a:t>
            </a:r>
          </a:p>
        </p:txBody>
      </p:sp>
    </p:spTree>
    <p:extLst>
      <p:ext uri="{BB962C8B-B14F-4D97-AF65-F5344CB8AC3E}">
        <p14:creationId xmlns:p14="http://schemas.microsoft.com/office/powerpoint/2010/main" val="30308895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4747</TotalTime>
  <Words>3585</Words>
  <Application>Microsoft Macintosh PowerPoint</Application>
  <PresentationFormat>Panorámica</PresentationFormat>
  <Paragraphs>645</Paragraphs>
  <Slides>54</Slides>
  <Notes>37</Notes>
  <HiddenSlides>1</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54</vt:i4>
      </vt:variant>
    </vt:vector>
  </HeadingPairs>
  <TitlesOfParts>
    <vt:vector size="62" baseType="lpstr">
      <vt:lpstr>Arial</vt:lpstr>
      <vt:lpstr>Bodoni MT Condensed</vt:lpstr>
      <vt:lpstr>Calibri</vt:lpstr>
      <vt:lpstr>Calibri Light</vt:lpstr>
      <vt:lpstr>Helvetica Light</vt:lpstr>
      <vt:lpstr>Helvetica Neue</vt:lpstr>
      <vt:lpstr>Trebuchet MS</vt:lpstr>
      <vt:lpstr>Tema de Office</vt:lpstr>
      <vt:lpstr>PROYECTO DASHBOARD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Rodrigo Eduardo Valdés Beltrán</dc:creator>
  <cp:lastModifiedBy>Rodrigo Eduardo Valdés Beltrán</cp:lastModifiedBy>
  <cp:revision>32</cp:revision>
  <dcterms:created xsi:type="dcterms:W3CDTF">2020-10-23T22:11:37Z</dcterms:created>
  <dcterms:modified xsi:type="dcterms:W3CDTF">2020-11-10T14:53:12Z</dcterms:modified>
</cp:coreProperties>
</file>